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8369" r:id="rId3"/>
    <p:sldId id="8368" r:id="rId4"/>
    <p:sldId id="263" r:id="rId5"/>
    <p:sldId id="8372" r:id="rId6"/>
    <p:sldId id="8384" r:id="rId7"/>
    <p:sldId id="3372" r:id="rId8"/>
    <p:sldId id="8385" r:id="rId9"/>
    <p:sldId id="8386" r:id="rId10"/>
    <p:sldId id="8402" r:id="rId11"/>
    <p:sldId id="8387" r:id="rId12"/>
    <p:sldId id="8388" r:id="rId13"/>
    <p:sldId id="8389" r:id="rId14"/>
    <p:sldId id="8401" r:id="rId15"/>
    <p:sldId id="8393" r:id="rId16"/>
    <p:sldId id="8407" r:id="rId17"/>
    <p:sldId id="8375" r:id="rId18"/>
    <p:sldId id="8409" r:id="rId19"/>
    <p:sldId id="8405" r:id="rId20"/>
    <p:sldId id="8370" r:id="rId21"/>
    <p:sldId id="8394" r:id="rId22"/>
    <p:sldId id="8410" r:id="rId23"/>
    <p:sldId id="8395" r:id="rId24"/>
    <p:sldId id="8396" r:id="rId25"/>
    <p:sldId id="8398" r:id="rId26"/>
    <p:sldId id="8397" r:id="rId27"/>
    <p:sldId id="8399" r:id="rId28"/>
    <p:sldId id="8408" r:id="rId29"/>
    <p:sldId id="283" r:id="rId30"/>
    <p:sldId id="841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C5ADF"/>
    <a:srgbClr val="A725DB"/>
    <a:srgbClr val="FFCC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8743" autoAdjust="0"/>
  </p:normalViewPr>
  <p:slideViewPr>
    <p:cSldViewPr snapToGrid="0">
      <p:cViewPr varScale="1">
        <p:scale>
          <a:sx n="76" d="100"/>
          <a:sy n="76" d="100"/>
        </p:scale>
        <p:origin x="720" y="90"/>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E29FD-5CB0-43B2-8DE4-7A81EECF5A0B}" type="datetimeFigureOut">
              <a:rPr lang="zh-CN" altLang="en-US" smtClean="0"/>
              <a:pPr/>
              <a:t>2020/3/5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A2CAD8-F91A-409A-B778-AA74111763F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E5B46D-C0D5-427F-A599-A8625B7BEFA1}" type="slidenum">
              <a:rPr lang="zh-CN" altLang="en-US" smtClean="0"/>
              <a:pPr/>
              <a:t>29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2020/3/5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456EF-EDA7-466D-90A9-97D47B7037CB}" type="datetimeFigureOut">
              <a:rPr lang="zh-CN" altLang="en-US" smtClean="0"/>
              <a:pPr/>
              <a:t>2020/3/5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7D73ED-7EBB-4E11-B60B-79773C5177D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2.png"/><Relationship Id="rId1" Type="http://schemas.openxmlformats.org/officeDocument/2006/relationships/slideLayout" Target="../slideLayouts/slideLayout12.xm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272772" cy="6858000"/>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59341"/>
          <a:stretch>
            <a:fillRect/>
          </a:stretch>
        </p:blipFill>
        <p:spPr>
          <a:xfrm>
            <a:off x="6583363" y="0"/>
            <a:ext cx="5608637" cy="6858000"/>
          </a:xfrm>
          <a:prstGeom prst="rect">
            <a:avLst/>
          </a:prstGeom>
        </p:spPr>
      </p:pic>
      <p:sp>
        <p:nvSpPr>
          <p:cNvPr id="6" name="文本框 5"/>
          <p:cNvSpPr txBox="1"/>
          <p:nvPr/>
        </p:nvSpPr>
        <p:spPr>
          <a:xfrm>
            <a:off x="5918449" y="1505306"/>
            <a:ext cx="5479142" cy="1569660"/>
          </a:xfrm>
          <a:prstGeom prst="rect">
            <a:avLst/>
          </a:prstGeom>
          <a:noFill/>
        </p:spPr>
        <p:txBody>
          <a:bodyPr vert="horz" wrap="square" rtlCol="0">
            <a:spAutoFit/>
          </a:bodyPr>
          <a:lstStyle/>
          <a:p>
            <a:pPr algn="r"/>
            <a:r>
              <a:rPr lang="en-US" altLang="zh-CN" sz="9600" dirty="0">
                <a:solidFill>
                  <a:schemeClr val="tx1">
                    <a:lumMod val="50000"/>
                  </a:schemeClr>
                </a:solidFill>
                <a:latin typeface="Bell MT" panose="02020503060305020303" pitchFamily="18" charset="0"/>
                <a:ea typeface="微软雅黑" panose="020B0503020204020204" charset="-122"/>
                <a:sym typeface="Arial" panose="020B0604020202020204"/>
              </a:rPr>
              <a:t>2020</a:t>
            </a:r>
            <a:endParaRPr lang="zh-CN" altLang="en-US" sz="9600" dirty="0">
              <a:solidFill>
                <a:schemeClr val="tx1">
                  <a:lumMod val="50000"/>
                </a:schemeClr>
              </a:solidFill>
              <a:latin typeface="Bell MT" panose="02020503060305020303" pitchFamily="18" charset="0"/>
              <a:ea typeface="微软雅黑" panose="020B0503020204020204" charset="-122"/>
              <a:sym typeface="Arial" panose="020B0604020202020204"/>
            </a:endParaRPr>
          </a:p>
        </p:txBody>
      </p:sp>
      <p:sp>
        <p:nvSpPr>
          <p:cNvPr id="8" name="矩形 17"/>
          <p:cNvSpPr>
            <a:spLocks noChangeArrowheads="1"/>
          </p:cNvSpPr>
          <p:nvPr/>
        </p:nvSpPr>
        <p:spPr bwMode="auto">
          <a:xfrm>
            <a:off x="7092293" y="4608642"/>
            <a:ext cx="43052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2000" spc="300" dirty="0">
                <a:solidFill>
                  <a:schemeClr val="tx1">
                    <a:lumMod val="50000"/>
                  </a:schemeClr>
                </a:solidFill>
                <a:latin typeface="微软雅黑" panose="020B0503020204020204" charset="-122"/>
                <a:ea typeface="微软雅黑" panose="020B0503020204020204" charset="-122"/>
                <a:cs typeface="+mn-ea"/>
                <a:sym typeface="Arial" panose="020B0604020202020204"/>
              </a:rPr>
              <a:t>天津市梧桐中学  高倩</a:t>
            </a:r>
          </a:p>
        </p:txBody>
      </p:sp>
      <p:sp>
        <p:nvSpPr>
          <p:cNvPr id="9" name="文本框 8"/>
          <p:cNvSpPr txBox="1"/>
          <p:nvPr/>
        </p:nvSpPr>
        <p:spPr>
          <a:xfrm>
            <a:off x="3023031" y="2828926"/>
            <a:ext cx="8461646" cy="1569660"/>
          </a:xfrm>
          <a:prstGeom prst="rect">
            <a:avLst/>
          </a:prstGeom>
          <a:noFill/>
        </p:spPr>
        <p:txBody>
          <a:bodyPr vert="horz" wrap="square" rtlCol="0">
            <a:spAutoFit/>
          </a:bodyPr>
          <a:lstStyle/>
          <a:p>
            <a:pPr algn="ctr"/>
            <a:r>
              <a:rPr lang="zh-CN" altLang="en-US" sz="4800" b="1" spc="600" dirty="0">
                <a:solidFill>
                  <a:schemeClr val="tx1">
                    <a:lumMod val="50000"/>
                  </a:schemeClr>
                </a:solidFill>
                <a:latin typeface="Arial" panose="020B0604020202020204"/>
                <a:ea typeface="微软雅黑" panose="020B0503020204020204" charset="-122"/>
                <a:sym typeface="Arial" panose="020B0604020202020204"/>
              </a:rPr>
              <a:t>力学专项复习十</a:t>
            </a:r>
            <a:endParaRPr lang="en-US" altLang="zh-CN" sz="4800" b="1" spc="600" dirty="0">
              <a:solidFill>
                <a:schemeClr val="tx1">
                  <a:lumMod val="50000"/>
                </a:schemeClr>
              </a:solidFill>
              <a:latin typeface="Arial" panose="020B0604020202020204"/>
              <a:ea typeface="微软雅黑" panose="020B0503020204020204" charset="-122"/>
              <a:sym typeface="Arial" panose="020B0604020202020204"/>
            </a:endParaRPr>
          </a:p>
          <a:p>
            <a:pPr algn="r"/>
            <a:r>
              <a:rPr lang="en-US" altLang="zh-CN" sz="4800" b="1" spc="600" dirty="0">
                <a:solidFill>
                  <a:schemeClr val="tx1">
                    <a:lumMod val="50000"/>
                  </a:schemeClr>
                </a:solidFill>
                <a:latin typeface="Arial" panose="020B0604020202020204"/>
                <a:ea typeface="微软雅黑" panose="020B0503020204020204" charset="-122"/>
                <a:sym typeface="Arial" panose="020B0604020202020204"/>
              </a:rPr>
              <a:t>——</a:t>
            </a:r>
            <a:r>
              <a:rPr lang="zh-CN" altLang="en-US" sz="4800" b="1" spc="600">
                <a:solidFill>
                  <a:schemeClr val="tx1">
                    <a:lumMod val="50000"/>
                  </a:schemeClr>
                </a:solidFill>
                <a:latin typeface="Arial" panose="020B0604020202020204"/>
                <a:ea typeface="微软雅黑" panose="020B0503020204020204" charset="-122"/>
                <a:sym typeface="Arial" panose="020B0604020202020204"/>
              </a:rPr>
              <a:t>估测问题</a:t>
            </a:r>
            <a:endParaRPr lang="zh-CN" altLang="en-US" sz="4800" b="1" spc="600" dirty="0">
              <a:solidFill>
                <a:schemeClr val="tx1">
                  <a:lumMod val="50000"/>
                </a:schemeClr>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1300"/>
                            </p:stCondLst>
                            <p:childTnLst>
                              <p:par>
                                <p:cTn id="12" presetID="2" presetClass="entr" presetSubtype="8" accel="5800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250" fill="hold"/>
                                        <p:tgtEl>
                                          <p:spTgt spid="9"/>
                                        </p:tgtEl>
                                        <p:attrNameLst>
                                          <p:attrName>ppt_x</p:attrName>
                                        </p:attrNameLst>
                                      </p:cBhvr>
                                      <p:tavLst>
                                        <p:tav tm="0">
                                          <p:val>
                                            <p:strVal val="0-#ppt_w/2"/>
                                          </p:val>
                                        </p:tav>
                                        <p:tav tm="100000">
                                          <p:val>
                                            <p:strVal val="#ppt_x"/>
                                          </p:val>
                                        </p:tav>
                                      </p:tavLst>
                                    </p:anim>
                                    <p:anim calcmode="lin" valueType="num">
                                      <p:cBhvr additive="base">
                                        <p:cTn id="15" dur="125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255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23975" y="1099661"/>
            <a:ext cx="9448800" cy="2246769"/>
          </a:xfrm>
          <a:prstGeom prst="rect">
            <a:avLst/>
          </a:prstGeom>
        </p:spPr>
        <p:txBody>
          <a:bodyPr wrap="square">
            <a:spAutoFit/>
          </a:bodyPr>
          <a:lstStyle/>
          <a:p>
            <a:r>
              <a:rPr lang="zh-CN" altLang="en-US" sz="2800" b="1" dirty="0">
                <a:latin typeface="仿宋" pitchFamily="49" charset="-122"/>
                <a:ea typeface="仿宋" pitchFamily="49" charset="-122"/>
              </a:rPr>
              <a:t>估测就是根据一些物理常数和常识对日常生活中常见的物理量有数据、数量级的认识和判断，比如常温、物体质量、和长度、时间等。或者利用物理概念、规律、公式常识对物理量的数值和取值范围合理快速计算，是一种科学的近似计算。</a:t>
            </a:r>
          </a:p>
        </p:txBody>
      </p:sp>
      <p:cxnSp>
        <p:nvCxnSpPr>
          <p:cNvPr id="5" name="直接连接符 4"/>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379093" y="238125"/>
            <a:ext cx="3440431" cy="584775"/>
          </a:xfrm>
          <a:prstGeom prst="rect">
            <a:avLst/>
          </a:prstGeom>
          <a:noFill/>
        </p:spPr>
        <p:txBody>
          <a:bodyPr wrap="square" rtlCol="0">
            <a:spAutoFit/>
          </a:bodyPr>
          <a:lstStyle/>
          <a:p>
            <a:r>
              <a:rPr lang="zh-CN" altLang="en-US" sz="3200" b="1" dirty="0">
                <a:latin typeface="仿宋" pitchFamily="49" charset="-122"/>
                <a:ea typeface="仿宋" pitchFamily="49" charset="-122"/>
              </a:rPr>
              <a:t>估测问题</a:t>
            </a:r>
          </a:p>
        </p:txBody>
      </p:sp>
      <p:pic>
        <p:nvPicPr>
          <p:cNvPr id="7" name="Picture 2"/>
          <p:cNvPicPr>
            <a:picLocks noGrp="1" noChangeAspect="1" noChangeArrowheads="1"/>
          </p:cNvPicPr>
          <p:nvPr>
            <p:ph idx="1"/>
          </p:nvPr>
        </p:nvPicPr>
        <p:blipFill>
          <a:blip r:embed="rId2" cstate="print"/>
          <a:srcRect/>
          <a:stretch>
            <a:fillRect/>
          </a:stretch>
        </p:blipFill>
        <p:spPr bwMode="auto">
          <a:xfrm>
            <a:off x="2044502" y="4183013"/>
            <a:ext cx="7848872" cy="1910678"/>
          </a:xfrm>
          <a:prstGeom prst="rect">
            <a:avLst/>
          </a:prstGeom>
          <a:noFill/>
          <a:ln w="9525">
            <a:noFill/>
            <a:miter lim="800000"/>
            <a:headEnd/>
            <a:tailEnd/>
          </a:ln>
        </p:spPr>
      </p:pic>
      <p:sp>
        <p:nvSpPr>
          <p:cNvPr id="9" name="矩形 8"/>
          <p:cNvSpPr/>
          <p:nvPr/>
        </p:nvSpPr>
        <p:spPr>
          <a:xfrm>
            <a:off x="5322962" y="4912618"/>
            <a:ext cx="1620957" cy="523220"/>
          </a:xfrm>
          <a:prstGeom prst="rect">
            <a:avLst/>
          </a:prstGeom>
        </p:spPr>
        <p:txBody>
          <a:bodyPr wrap="none">
            <a:spAutoFit/>
          </a:bodyPr>
          <a:lstStyle/>
          <a:p>
            <a:pPr fontAlgn="base">
              <a:spcBef>
                <a:spcPct val="0"/>
              </a:spcBef>
              <a:spcAft>
                <a:spcPct val="0"/>
              </a:spcAft>
            </a:pPr>
            <a:r>
              <a:rPr lang="zh-CN" altLang="en-US" sz="2800" dirty="0">
                <a:solidFill>
                  <a:srgbClr val="C00000"/>
                </a:solidFill>
                <a:latin typeface="方正粗黑宋简体" pitchFamily="2" charset="-122"/>
                <a:ea typeface="方正粗黑宋简体" pitchFamily="2" charset="-122"/>
              </a:rPr>
              <a:t>怎么考？</a:t>
            </a:r>
          </a:p>
        </p:txBody>
      </p:sp>
      <p:sp>
        <p:nvSpPr>
          <p:cNvPr id="10" name="矩形 9"/>
          <p:cNvSpPr/>
          <p:nvPr/>
        </p:nvSpPr>
        <p:spPr>
          <a:xfrm>
            <a:off x="7843242" y="4768602"/>
            <a:ext cx="1620957" cy="954107"/>
          </a:xfrm>
          <a:prstGeom prst="rect">
            <a:avLst/>
          </a:prstGeom>
        </p:spPr>
        <p:txBody>
          <a:bodyPr wrap="none">
            <a:spAutoFit/>
          </a:bodyPr>
          <a:lstStyle/>
          <a:p>
            <a:pPr fontAlgn="base">
              <a:spcBef>
                <a:spcPct val="0"/>
              </a:spcBef>
              <a:spcAft>
                <a:spcPct val="0"/>
              </a:spcAft>
            </a:pPr>
            <a:r>
              <a:rPr lang="zh-CN" altLang="en-US" sz="2800" dirty="0">
                <a:solidFill>
                  <a:srgbClr val="C00000"/>
                </a:solidFill>
                <a:latin typeface="方正粗黑宋简体" pitchFamily="2" charset="-122"/>
                <a:ea typeface="方正粗黑宋简体" pitchFamily="2" charset="-122"/>
              </a:rPr>
              <a:t>考到什么</a:t>
            </a:r>
            <a:endParaRPr lang="en-US" altLang="zh-CN" sz="2800" dirty="0">
              <a:solidFill>
                <a:srgbClr val="C00000"/>
              </a:solidFill>
              <a:latin typeface="方正粗黑宋简体" pitchFamily="2" charset="-122"/>
              <a:ea typeface="方正粗黑宋简体" pitchFamily="2" charset="-122"/>
            </a:endParaRPr>
          </a:p>
          <a:p>
            <a:pPr fontAlgn="base">
              <a:spcBef>
                <a:spcPct val="0"/>
              </a:spcBef>
              <a:spcAft>
                <a:spcPct val="0"/>
              </a:spcAft>
            </a:pPr>
            <a:r>
              <a:rPr lang="en-US" altLang="zh-CN" sz="2800" dirty="0">
                <a:solidFill>
                  <a:srgbClr val="C00000"/>
                </a:solidFill>
                <a:latin typeface="方正粗黑宋简体" pitchFamily="2" charset="-122"/>
                <a:ea typeface="方正粗黑宋简体" pitchFamily="2" charset="-122"/>
              </a:rPr>
              <a:t>   </a:t>
            </a:r>
            <a:r>
              <a:rPr lang="zh-CN" altLang="en-US" sz="2800" dirty="0">
                <a:solidFill>
                  <a:srgbClr val="C00000"/>
                </a:solidFill>
                <a:latin typeface="方正粗黑宋简体" pitchFamily="2" charset="-122"/>
                <a:ea typeface="方正粗黑宋简体" pitchFamily="2" charset="-122"/>
              </a:rPr>
              <a:t>程度？</a:t>
            </a:r>
          </a:p>
        </p:txBody>
      </p:sp>
      <p:sp>
        <p:nvSpPr>
          <p:cNvPr id="12" name="矩形 11"/>
          <p:cNvSpPr/>
          <p:nvPr/>
        </p:nvSpPr>
        <p:spPr>
          <a:xfrm>
            <a:off x="2778299" y="4941193"/>
            <a:ext cx="1620957" cy="523220"/>
          </a:xfrm>
          <a:prstGeom prst="rect">
            <a:avLst/>
          </a:prstGeom>
        </p:spPr>
        <p:txBody>
          <a:bodyPr wrap="none">
            <a:spAutoFit/>
          </a:bodyPr>
          <a:lstStyle/>
          <a:p>
            <a:pPr fontAlgn="base">
              <a:spcBef>
                <a:spcPct val="0"/>
              </a:spcBef>
              <a:spcAft>
                <a:spcPct val="0"/>
              </a:spcAft>
            </a:pPr>
            <a:r>
              <a:rPr lang="zh-CN" altLang="en-US" sz="2800" dirty="0">
                <a:solidFill>
                  <a:srgbClr val="C00000"/>
                </a:solidFill>
                <a:latin typeface="方正粗黑宋简体" pitchFamily="2" charset="-122"/>
                <a:ea typeface="方正粗黑宋简体" pitchFamily="2" charset="-122"/>
              </a:rPr>
              <a:t>考什么？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67075" y="3781425"/>
            <a:ext cx="1219200" cy="369332"/>
          </a:xfrm>
          <a:prstGeom prst="rect">
            <a:avLst/>
          </a:prstGeom>
          <a:ln w="19050">
            <a:solidFill>
              <a:srgbClr val="FF00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zh-CN" altLang="en-US" dirty="0"/>
          </a:p>
        </p:txBody>
      </p:sp>
      <p:graphicFrame>
        <p:nvGraphicFramePr>
          <p:cNvPr id="4" name="Group 980"/>
          <p:cNvGraphicFramePr/>
          <p:nvPr>
            <p:custDataLst>
              <p:tags r:id="rId1"/>
            </p:custDataLst>
          </p:nvPr>
        </p:nvGraphicFramePr>
        <p:xfrm>
          <a:off x="257174" y="884397"/>
          <a:ext cx="11715749" cy="5790631"/>
        </p:xfrm>
        <a:graphic>
          <a:graphicData uri="http://schemas.openxmlformats.org/drawingml/2006/table">
            <a:tbl>
              <a:tblPr/>
              <a:tblGrid>
                <a:gridCol w="952566">
                  <a:extLst>
                    <a:ext uri="{9D8B030D-6E8A-4147-A177-3AD203B41FA5}">
                      <a16:colId xmlns:a16="http://schemas.microsoft.com/office/drawing/2014/main" val="20000"/>
                    </a:ext>
                  </a:extLst>
                </a:gridCol>
                <a:gridCol w="1666810">
                  <a:extLst>
                    <a:ext uri="{9D8B030D-6E8A-4147-A177-3AD203B41FA5}">
                      <a16:colId xmlns:a16="http://schemas.microsoft.com/office/drawing/2014/main" val="20001"/>
                    </a:ext>
                  </a:extLst>
                </a:gridCol>
                <a:gridCol w="1370081">
                  <a:extLst>
                    <a:ext uri="{9D8B030D-6E8A-4147-A177-3AD203B41FA5}">
                      <a16:colId xmlns:a16="http://schemas.microsoft.com/office/drawing/2014/main" val="20002"/>
                    </a:ext>
                  </a:extLst>
                </a:gridCol>
                <a:gridCol w="1720791">
                  <a:extLst>
                    <a:ext uri="{9D8B030D-6E8A-4147-A177-3AD203B41FA5}">
                      <a16:colId xmlns:a16="http://schemas.microsoft.com/office/drawing/2014/main" val="20003"/>
                    </a:ext>
                  </a:extLst>
                </a:gridCol>
                <a:gridCol w="1580178">
                  <a:extLst>
                    <a:ext uri="{9D8B030D-6E8A-4147-A177-3AD203B41FA5}">
                      <a16:colId xmlns:a16="http://schemas.microsoft.com/office/drawing/2014/main" val="20004"/>
                    </a:ext>
                  </a:extLst>
                </a:gridCol>
                <a:gridCol w="1821963">
                  <a:extLst>
                    <a:ext uri="{9D8B030D-6E8A-4147-A177-3AD203B41FA5}">
                      <a16:colId xmlns:a16="http://schemas.microsoft.com/office/drawing/2014/main" val="20005"/>
                    </a:ext>
                  </a:extLst>
                </a:gridCol>
                <a:gridCol w="2603360">
                  <a:extLst>
                    <a:ext uri="{9D8B030D-6E8A-4147-A177-3AD203B41FA5}">
                      <a16:colId xmlns:a16="http://schemas.microsoft.com/office/drawing/2014/main" val="20006"/>
                    </a:ext>
                  </a:extLst>
                </a:gridCol>
              </a:tblGrid>
              <a:tr h="761097">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2014</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年</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2015</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年</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2016</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年</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2017</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年</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2018</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年</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en-US" altLang="zh-CN" sz="1800" b="1" dirty="0">
                          <a:ln>
                            <a:noFill/>
                          </a:ln>
                          <a:effectLst/>
                          <a:latin typeface="宋体" panose="02010600030101010101" pitchFamily="2" charset="-122"/>
                          <a:ea typeface="宋体" panose="02010600030101010101" pitchFamily="2" charset="-122"/>
                          <a:cs typeface="Times New Roman" panose="02020603050405020304" charset="0"/>
                          <a:sym typeface="+mn-ea"/>
                        </a:rPr>
                        <a:t>2019</a:t>
                      </a:r>
                      <a:r>
                        <a:rPr lang="zh-CN" altLang="en-US" sz="1800" b="1" dirty="0">
                          <a:ln>
                            <a:noFill/>
                          </a:ln>
                          <a:effectLst/>
                          <a:latin typeface="宋体" panose="02010600030101010101" pitchFamily="2" charset="-122"/>
                          <a:ea typeface="宋体" panose="02010600030101010101" pitchFamily="2" charset="-122"/>
                          <a:cs typeface="Times New Roman" panose="02020603050405020304" charset="0"/>
                          <a:sym typeface="+mn-ea"/>
                        </a:rPr>
                        <a:t>年</a:t>
                      </a:r>
                      <a:endPar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1446">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rPr>
                        <a:t>题型</a:t>
                      </a:r>
                      <a:endPar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endParaRPr>
                    </a:p>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rPr>
                        <a:t>题号</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单选</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7</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单选</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9</a:t>
                      </a: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填空</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18</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单选</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6</a:t>
                      </a: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填空</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15</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填空</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16</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单选</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5</a:t>
                      </a: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填空</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14</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单选</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6</a:t>
                      </a: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填空</a:t>
                      </a:r>
                      <a:r>
                        <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14</a:t>
                      </a:r>
                      <a:endPar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75624">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分值</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2</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en-US"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73181">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考察</a:t>
                      </a:r>
                      <a:endPar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endParaRPr>
                    </a:p>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rPr>
                        <a:t>内容</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筷子</a:t>
                      </a:r>
                      <a:r>
                        <a:rPr kumimoji="0" lang="zh-CN"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长度</a:t>
                      </a:r>
                      <a:endParaRPr kumimoji="0" lang="en-US" altLang="zh-CN"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酱油瓶子</a:t>
                      </a:r>
                      <a:r>
                        <a:rPr kumimoji="0" lang="zh-CN" altLang="en-US"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rPr>
                        <a:t>容积</a:t>
                      </a:r>
                      <a:endParaRPr kumimoji="0" lang="en-US" altLang="zh-CN"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饭碗</a:t>
                      </a:r>
                      <a:r>
                        <a:rPr kumimoji="0" lang="zh-CN" altLang="en-US"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rPr>
                        <a:t>质量</a:t>
                      </a:r>
                      <a:endParaRPr kumimoji="0" lang="en-US" altLang="zh-CN"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电饭锅电功率</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的估测</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锅铲</a:t>
                      </a:r>
                      <a:r>
                        <a:rPr kumimoji="0" lang="zh-CN"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长度</a:t>
                      </a:r>
                      <a:endParaRPr kumimoji="0" lang="en-US" altLang="zh-CN"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餐桌</a:t>
                      </a:r>
                      <a:r>
                        <a:rPr kumimoji="0" lang="zh-CN"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高度</a:t>
                      </a:r>
                      <a:endParaRPr kumimoji="0" lang="en-US" altLang="zh-CN"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菜刀</a:t>
                      </a:r>
                      <a:r>
                        <a:rPr kumimoji="0" lang="zh-CN" altLang="en-US"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rPr>
                        <a:t>质量</a:t>
                      </a:r>
                      <a:endParaRPr kumimoji="0" lang="en-US" altLang="zh-CN"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饭碗</a:t>
                      </a:r>
                      <a:r>
                        <a:rPr kumimoji="0" lang="zh-CN" altLang="en-US"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rPr>
                        <a:t>容积</a:t>
                      </a:r>
                      <a:endParaRPr kumimoji="0" lang="en-US" altLang="zh-CN"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的估测</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家庭电路</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电压</a:t>
                      </a:r>
                      <a:endPar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课桌</a:t>
                      </a:r>
                      <a:r>
                        <a:rPr kumimoji="0" lang="zh-CN"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高度</a:t>
                      </a:r>
                      <a:endParaRPr kumimoji="0" lang="en-US" altLang="zh-CN"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课桌</a:t>
                      </a:r>
                      <a:r>
                        <a:rPr kumimoji="0" lang="zh-CN" altLang="en-US"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rPr>
                        <a:t>质量</a:t>
                      </a:r>
                      <a:endParaRPr kumimoji="0" lang="en-US" altLang="zh-CN" sz="2000" b="1" i="0" u="none" strike="noStrike" cap="none" normalizeH="0" baseline="0" dirty="0">
                        <a:ln>
                          <a:noFill/>
                        </a:ln>
                        <a:solidFill>
                          <a:srgbClr val="00B05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桌面</a:t>
                      </a:r>
                      <a:r>
                        <a:rPr kumimoji="0" lang="zh-CN" altLang="en-US" sz="2000" b="1" i="0" u="none" strike="noStrike" cap="none" normalizeH="0" baseline="0" dirty="0">
                          <a:ln>
                            <a:noFill/>
                          </a:ln>
                          <a:solidFill>
                            <a:srgbClr val="A725DB"/>
                          </a:solidFill>
                          <a:effectLst/>
                          <a:latin typeface="宋体" panose="02010600030101010101" pitchFamily="2" charset="-122"/>
                          <a:ea typeface="宋体" panose="02010600030101010101" pitchFamily="2" charset="-122"/>
                          <a:cs typeface="宋体" panose="02010600030101010101" pitchFamily="2" charset="-122"/>
                          <a:sym typeface="+mn-ea"/>
                        </a:rPr>
                        <a:t>面积</a:t>
                      </a:r>
                      <a:endParaRPr kumimoji="0" lang="en-US" altLang="zh-CN" sz="2000" b="1" i="0" u="none" strike="noStrike" cap="none" normalizeH="0" baseline="0" dirty="0">
                        <a:ln>
                          <a:noFill/>
                        </a:ln>
                        <a:solidFill>
                          <a:srgbClr val="A725DB"/>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书箱</a:t>
                      </a:r>
                      <a:r>
                        <a:rPr kumimoji="0" lang="zh-CN" altLang="en-US"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rPr>
                        <a:t>容积</a:t>
                      </a:r>
                      <a:endParaRPr kumimoji="0" lang="en-US" altLang="zh-CN" sz="2000" b="1" i="0" u="none" strike="noStrike" cap="none" normalizeH="0" baseline="0" dirty="0">
                        <a:ln>
                          <a:noFill/>
                        </a:ln>
                        <a:solidFill>
                          <a:srgbClr val="7030A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的估测</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真空中光速</a:t>
                      </a:r>
                      <a:endPar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根据图片信息估测蹦床运动员距离床的</a:t>
                      </a:r>
                      <a:r>
                        <a:rPr kumimoji="0" lang="zh-CN"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高度</a:t>
                      </a:r>
                      <a:endParaRPr kumimoji="0" lang="en-US" altLang="en-US" sz="2000" b="0" i="0" u="none" strike="noStrike" cap="none" normalizeH="0" baseline="0" dirty="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举重运动员</a:t>
                      </a:r>
                      <a:endParaRPr kumimoji="0" lang="en-US" altLang="zh-CN" sz="20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对杠铃做</a:t>
                      </a:r>
                      <a:r>
                        <a:rPr kumimoji="0" lang="zh-CN" altLang="en-US" sz="2000" b="1" i="0" u="none" strike="noStrike" cap="none" normalizeH="0" baseline="0" dirty="0">
                          <a:ln>
                            <a:noFill/>
                          </a:ln>
                          <a:solidFill>
                            <a:srgbClr val="00B0F0"/>
                          </a:solidFill>
                          <a:effectLst/>
                          <a:latin typeface="宋体" panose="02010600030101010101" pitchFamily="2" charset="-122"/>
                          <a:ea typeface="宋体" panose="02010600030101010101" pitchFamily="2" charset="-122"/>
                          <a:cs typeface="宋体" panose="02010600030101010101" pitchFamily="2" charset="-122"/>
                          <a:sym typeface="+mn-ea"/>
                        </a:rPr>
                        <a:t>功</a:t>
                      </a:r>
                      <a:endParaRPr kumimoji="0" lang="en-US" altLang="zh-CN" sz="2000" b="1" i="0" u="none" strike="noStrike" cap="none" normalizeH="0" baseline="0" dirty="0">
                        <a:ln>
                          <a:noFill/>
                        </a:ln>
                        <a:solidFill>
                          <a:srgbClr val="00B0F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多少估算</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通过文字信息</a:t>
                      </a:r>
                      <a:endParaRPr kumimoji="0" lang="en-US" altLang="zh-CN"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判断光年</a:t>
                      </a: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kern="1200" cap="none" normalizeH="0" baseline="0" dirty="0">
                          <a:ln>
                            <a:noFill/>
                          </a:ln>
                          <a:solidFill>
                            <a:schemeClr val="tx1"/>
                          </a:solidFill>
                          <a:effectLst/>
                          <a:latin typeface="宋体" panose="02010600030101010101" pitchFamily="2" charset="-122"/>
                          <a:ea typeface="宋体" panose="02010600030101010101" pitchFamily="2" charset="-122"/>
                          <a:cs typeface="+mn-cs"/>
                          <a:sym typeface="+mn-ea"/>
                        </a:rPr>
                        <a:t>和</a:t>
                      </a:r>
                      <a:r>
                        <a:rPr lang="zh-CN" altLang="en-US" sz="2000" kern="1200" dirty="0">
                          <a:solidFill>
                            <a:schemeClr val="tx1"/>
                          </a:solidFill>
                          <a:latin typeface="+mn-lt"/>
                          <a:ea typeface="+mn-ea"/>
                          <a:cs typeface="+mn-cs"/>
                        </a:rPr>
                        <a:t>“</a:t>
                      </a:r>
                      <a:r>
                        <a:rPr lang="en-US" sz="2000" kern="1200" dirty="0" err="1">
                          <a:solidFill>
                            <a:schemeClr val="tx1"/>
                          </a:solidFill>
                          <a:latin typeface="+mn-lt"/>
                          <a:ea typeface="+mn-ea"/>
                          <a:cs typeface="+mn-cs"/>
                        </a:rPr>
                        <a:t>W</a:t>
                      </a:r>
                      <a:r>
                        <a:rPr lang="en-US" altLang="zh-CN" sz="2000" kern="1200" dirty="0" err="1">
                          <a:solidFill>
                            <a:schemeClr val="tx1"/>
                          </a:solidFill>
                          <a:latin typeface="+mn-lt"/>
                          <a:ea typeface="+mn-ea"/>
                          <a:cs typeface="+mn-cs"/>
                        </a:rPr>
                        <a:t>•</a:t>
                      </a:r>
                      <a:r>
                        <a:rPr lang="en-US" sz="2000" kern="1200" dirty="0" err="1">
                          <a:solidFill>
                            <a:schemeClr val="tx1"/>
                          </a:solidFill>
                          <a:latin typeface="+mn-lt"/>
                          <a:ea typeface="+mn-ea"/>
                          <a:cs typeface="+mn-cs"/>
                        </a:rPr>
                        <a:t>h</a:t>
                      </a:r>
                      <a:r>
                        <a:rPr lang="zh-CN" altLang="en-US" sz="2000" kern="1200" dirty="0">
                          <a:solidFill>
                            <a:schemeClr val="tx1"/>
                          </a:solidFill>
                          <a:latin typeface="+mn-lt"/>
                          <a:ea typeface="+mn-ea"/>
                          <a:cs typeface="+mn-cs"/>
                        </a:rPr>
                        <a:t>”</a:t>
                      </a:r>
                      <a:endParaRPr lang="en-US" altLang="zh-CN" sz="2000" kern="1200" dirty="0">
                        <a:solidFill>
                          <a:schemeClr val="tx1"/>
                        </a:solidFill>
                        <a:latin typeface="+mn-lt"/>
                        <a:ea typeface="+mn-ea"/>
                        <a:cs typeface="+mn-cs"/>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手提鸡蛋上楼</a:t>
                      </a:r>
                      <a:endParaRPr lang="en-US" altLang="zh-CN"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lang="zh-CN" altLang="en-US"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做</a:t>
                      </a:r>
                      <a:r>
                        <a:rPr lang="zh-CN" altLang="en-US" sz="2000" b="1" dirty="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功</a:t>
                      </a:r>
                      <a:r>
                        <a:rPr lang="zh-CN" altLang="en-US"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估算</a:t>
                      </a:r>
                      <a:endParaRPr lang="en-US" altLang="zh-CN"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r>
                        <a:rPr lang="zh-CN" altLang="en-US" sz="20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大气压强的单位</a:t>
                      </a:r>
                    </a:p>
                    <a:p>
                      <a:pPr marL="342900" marR="0" lvl="0" indent="-342900" algn="l" defTabSz="914400" rtl="0" eaLnBrk="1" fontAlgn="base" latinLnBrk="0" hangingPunct="1">
                        <a:lnSpc>
                          <a:spcPct val="100000"/>
                        </a:lnSpc>
                        <a:spcBef>
                          <a:spcPct val="0"/>
                        </a:spcBef>
                        <a:spcAft>
                          <a:spcPct val="0"/>
                        </a:spcAft>
                        <a:buClrTx/>
                        <a:buSzTx/>
                        <a:buFontTx/>
                        <a:buNone/>
                      </a:pPr>
                      <a:r>
                        <a:rPr lang="zh-CN" altLang="en-US" sz="2000" kern="1200" dirty="0">
                          <a:solidFill>
                            <a:schemeClr val="tx1"/>
                          </a:solidFill>
                          <a:latin typeface="+mn-lt"/>
                          <a:ea typeface="+mn-ea"/>
                          <a:cs typeface="+mn-cs"/>
                        </a:rPr>
                        <a:t>“</a:t>
                      </a:r>
                      <a:r>
                        <a:rPr lang="en-US" sz="2000" kern="1200" dirty="0" err="1">
                          <a:solidFill>
                            <a:schemeClr val="tx1"/>
                          </a:solidFill>
                          <a:latin typeface="+mn-lt"/>
                          <a:ea typeface="+mn-ea"/>
                          <a:cs typeface="+mn-cs"/>
                        </a:rPr>
                        <a:t>kW</a:t>
                      </a:r>
                      <a:r>
                        <a:rPr lang="en-US" altLang="zh-CN" sz="2000" kern="1200" dirty="0" err="1">
                          <a:solidFill>
                            <a:schemeClr val="tx1"/>
                          </a:solidFill>
                          <a:latin typeface="+mn-lt"/>
                          <a:ea typeface="+mn-ea"/>
                          <a:cs typeface="+mn-cs"/>
                        </a:rPr>
                        <a:t>•</a:t>
                      </a:r>
                      <a:r>
                        <a:rPr lang="en-US" sz="2000" kern="1200" dirty="0" err="1">
                          <a:solidFill>
                            <a:schemeClr val="tx1"/>
                          </a:solidFill>
                          <a:latin typeface="+mn-lt"/>
                          <a:ea typeface="+mn-ea"/>
                          <a:cs typeface="+mn-cs"/>
                        </a:rPr>
                        <a:t>h</a:t>
                      </a:r>
                      <a:r>
                        <a:rPr lang="zh-CN" altLang="en-US" sz="2000" kern="1200" dirty="0">
                          <a:solidFill>
                            <a:schemeClr val="tx1"/>
                          </a:solidFill>
                          <a:latin typeface="+mn-lt"/>
                          <a:ea typeface="+mn-ea"/>
                          <a:cs typeface="+mn-cs"/>
                        </a:rPr>
                        <a:t>”</a:t>
                      </a:r>
                      <a:endParaRPr lang="en-US" sz="2000" b="0" dirty="0" err="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477424">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rPr>
                        <a:t>命题</a:t>
                      </a:r>
                      <a:endParaRPr kumimoji="0" lang="en-US" altLang="zh-CN"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endParaRPr>
                    </a:p>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charset="0"/>
                          <a:sym typeface="+mn-ea"/>
                        </a:rPr>
                        <a:t>规律</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6">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每年必考考点，主要考察形式为选择题和填空题。如果是选择题选项的错误类型主要有两种：一种是单位错误，一种是数据错误。</a:t>
                      </a:r>
                      <a:endParaRPr kumimoji="0" lang="en-US" altLang="en-US" sz="20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lang="zh-CN" altLang="en-US" sz="1200" b="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 name="TextBox 5"/>
          <p:cNvSpPr txBox="1"/>
          <p:nvPr/>
        </p:nvSpPr>
        <p:spPr>
          <a:xfrm>
            <a:off x="266700" y="152400"/>
            <a:ext cx="3877985" cy="584775"/>
          </a:xfrm>
          <a:prstGeom prst="rect">
            <a:avLst/>
          </a:prstGeom>
          <a:solidFill>
            <a:srgbClr val="FFC000"/>
          </a:solidFill>
          <a:ln w="38100">
            <a:solidFill>
              <a:srgbClr val="FFCC00"/>
            </a:solidFill>
          </a:ln>
        </p:spPr>
        <p:style>
          <a:lnRef idx="2">
            <a:schemeClr val="accent1"/>
          </a:lnRef>
          <a:fillRef idx="1">
            <a:schemeClr val="lt1"/>
          </a:fillRef>
          <a:effectRef idx="0">
            <a:schemeClr val="accent1"/>
          </a:effectRef>
          <a:fontRef idx="minor">
            <a:schemeClr val="dk1"/>
          </a:fontRef>
        </p:style>
        <p:txBody>
          <a:bodyPr wrap="none" rtlCol="0">
            <a:spAutoFit/>
          </a:bodyPr>
          <a:lstStyle/>
          <a:p>
            <a:r>
              <a:rPr lang="zh-CN" altLang="en-US" sz="3200" b="1" dirty="0">
                <a:latin typeface="仿宋" pitchFamily="49" charset="-122"/>
                <a:ea typeface="仿宋" pitchFamily="49" charset="-122"/>
              </a:rPr>
              <a:t>近六年中考情况通览</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54" y="1408122"/>
            <a:ext cx="3295650" cy="3679031"/>
          </a:xfrm>
          <a:prstGeom prst="rect">
            <a:avLst/>
          </a:prstGeom>
          <a:ln>
            <a:noFill/>
          </a:ln>
          <a:effectLst>
            <a:softEdge rad="112500"/>
          </a:effectLst>
          <a:extLst>
            <a:ext uri="{909E8E84-426E-40DD-AFC4-6F175D3DCCD1}">
              <a14:hiddenFill xmlns:a14="http://schemas.microsoft.com/office/drawing/2010/main">
                <a:solidFill>
                  <a:srgbClr val="769535"/>
                </a:solidFill>
              </a14:hiddenFill>
            </a:ext>
            <a:ext uri="{91240B29-F687-4F45-9708-019B960494DF}">
              <a14:hiddenLine xmlns:a14="http://schemas.microsoft.com/office/drawing/2010/main" w="19050">
                <a:solidFill>
                  <a:srgbClr val="3366FF"/>
                </a:solidFill>
                <a:prstDash val="solid"/>
                <a:miter lim="800000"/>
                <a:headEnd/>
                <a:tailEnd/>
              </a14:hiddenLine>
            </a:ext>
          </a:extLst>
        </p:spPr>
      </p:pic>
      <p:sp>
        <p:nvSpPr>
          <p:cNvPr id="10" name="圆角矩形 9"/>
          <p:cNvSpPr/>
          <p:nvPr/>
        </p:nvSpPr>
        <p:spPr>
          <a:xfrm>
            <a:off x="1778000" y="2522538"/>
            <a:ext cx="1755775" cy="15176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chemeClr val="tx1"/>
                </a:solidFill>
                <a:effectLst/>
                <a:uLnTx/>
                <a:uFillTx/>
                <a:latin typeface="+mn-lt"/>
                <a:ea typeface="+mn-ea"/>
                <a:cs typeface="+mn-cs"/>
              </a:rPr>
              <a:t>学习任务</a:t>
            </a:r>
          </a:p>
        </p:txBody>
      </p:sp>
      <p:sp>
        <p:nvSpPr>
          <p:cNvPr id="11" name="圆角矩形 10"/>
          <p:cNvSpPr/>
          <p:nvPr/>
        </p:nvSpPr>
        <p:spPr>
          <a:xfrm>
            <a:off x="3190875" y="4748213"/>
            <a:ext cx="6724650" cy="44132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rPr>
              <a:t>四、提高解决实际问题能力</a:t>
            </a:r>
            <a:r>
              <a:rPr kumimoji="0" lang="zh-CN" altLang="en-US" sz="2400" b="1" i="0" u="none" strike="noStrike" kern="1200" cap="none" spc="0" normalizeH="0" baseline="0" noProof="0" dirty="0">
                <a:ln>
                  <a:noFill/>
                </a:ln>
                <a:solidFill>
                  <a:schemeClr val="tx1"/>
                </a:solidFill>
                <a:effectLst/>
                <a:uLnTx/>
                <a:uFillTx/>
                <a:latin typeface="KaiTi" panose="02010609060101010101" pitchFamily="49" charset="-122"/>
                <a:ea typeface="KaiTi" panose="02010609060101010101" pitchFamily="49" charset="-122"/>
                <a:cs typeface="+mn-cs"/>
              </a:rPr>
              <a:t>，</a:t>
            </a:r>
            <a:r>
              <a:rPr kumimoji="0" lang="zh-CN" altLang="en-US" sz="2400" b="1" i="0" u="none" strike="noStrike" kern="1200" cap="none" spc="0" normalizeH="0" baseline="0" noProof="0" dirty="0">
                <a:ln>
                  <a:noFill/>
                </a:ln>
                <a:solidFill>
                  <a:schemeClr val="tx1"/>
                </a:solidFill>
                <a:effectLst/>
                <a:uLnTx/>
                <a:uFillTx/>
                <a:latin typeface="+mn-lt"/>
                <a:ea typeface="+mn-ea"/>
                <a:cs typeface="+mn-cs"/>
              </a:rPr>
              <a:t>提升物理核心素养</a:t>
            </a:r>
          </a:p>
        </p:txBody>
      </p:sp>
      <p:sp>
        <p:nvSpPr>
          <p:cNvPr id="12" name="圆角矩形 11"/>
          <p:cNvSpPr/>
          <p:nvPr/>
        </p:nvSpPr>
        <p:spPr>
          <a:xfrm>
            <a:off x="4254500" y="3554413"/>
            <a:ext cx="5699125" cy="48736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rPr>
              <a:t>三、 掌握估算方法，形成科学物理思维</a:t>
            </a:r>
            <a:endParaRPr kumimoji="0" lang="zh-CN" altLang="en-US" sz="2400" b="1" i="0" u="none" strike="noStrike" kern="1200" cap="none" spc="0" normalizeH="0" baseline="0" noProof="0" dirty="0">
              <a:ln>
                <a:noFill/>
              </a:ln>
              <a:solidFill>
                <a:schemeClr val="tx1"/>
              </a:solidFill>
              <a:effectLst/>
              <a:uLnTx/>
              <a:uFillTx/>
              <a:latin typeface="KaiTi" panose="02010609060101010101" pitchFamily="49" charset="-122"/>
              <a:ea typeface="KaiTi" panose="02010609060101010101" pitchFamily="49" charset="-122"/>
              <a:cs typeface="+mn-cs"/>
            </a:endParaRPr>
          </a:p>
        </p:txBody>
      </p:sp>
      <p:sp>
        <p:nvSpPr>
          <p:cNvPr id="13" name="圆角矩形 12"/>
          <p:cNvSpPr/>
          <p:nvPr/>
        </p:nvSpPr>
        <p:spPr>
          <a:xfrm>
            <a:off x="4171949" y="2387600"/>
            <a:ext cx="6124575" cy="50641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rPr>
              <a:t>二、通过分类梳理，会直接判断常识性错误</a:t>
            </a:r>
            <a:endParaRPr kumimoji="0" lang="en-US" altLang="zh-CN"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14" name="圆角矩形 13"/>
          <p:cNvSpPr/>
          <p:nvPr/>
        </p:nvSpPr>
        <p:spPr>
          <a:xfrm>
            <a:off x="3398837" y="1241425"/>
            <a:ext cx="6478587" cy="490538"/>
          </a:xfrm>
          <a:prstGeom prst="roundRect">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rPr>
              <a:t>一、通过复习，熟记物理常数和各物理量单位。</a:t>
            </a:r>
          </a:p>
        </p:txBody>
      </p:sp>
    </p:spTree>
  </p:cSld>
  <p:clrMapOvr>
    <a:masterClrMapping/>
  </p:clrMapOvr>
  <mc:AlternateContent xmlns:mc="http://schemas.openxmlformats.org/markup-compatibility/2006">
    <mc:Choice xmlns:p14="http://schemas.microsoft.com/office/powerpoint/2010/main" Requires="p14">
      <p:transition spd="slow" p14:dur="150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outVertical)">
                                      <p:cBhvr>
                                        <p:cTn id="10" dur="500"/>
                                        <p:tgtEl>
                                          <p:spTgt spid="14"/>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outVertical)">
                                      <p:cBhvr>
                                        <p:cTn id="18" dur="500"/>
                                        <p:tgtEl>
                                          <p:spTgt spid="12"/>
                                        </p:tgtEl>
                                      </p:cBhvr>
                                    </p:animEffect>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57175" y="142875"/>
            <a:ext cx="5844870" cy="707886"/>
          </a:xfrm>
          <a:prstGeom prst="rect">
            <a:avLst/>
          </a:prstGeom>
          <a:noFill/>
        </p:spPr>
        <p:txBody>
          <a:bodyPr wrap="none" rtlCol="0">
            <a:spAutoFit/>
          </a:bodyPr>
          <a:lstStyle/>
          <a:p>
            <a:r>
              <a:rPr lang="zh-CN" altLang="en-US" sz="4000" b="1" dirty="0">
                <a:latin typeface="仿宋" pitchFamily="49" charset="-122"/>
                <a:ea typeface="仿宋" pitchFamily="49" charset="-122"/>
              </a:rPr>
              <a:t>一、物理常数和单位换算</a:t>
            </a:r>
          </a:p>
        </p:txBody>
      </p:sp>
      <p:sp>
        <p:nvSpPr>
          <p:cNvPr id="15" name="TextBox 14"/>
          <p:cNvSpPr txBox="1"/>
          <p:nvPr/>
        </p:nvSpPr>
        <p:spPr>
          <a:xfrm>
            <a:off x="400050" y="1057275"/>
            <a:ext cx="2646878" cy="461665"/>
          </a:xfrm>
          <a:prstGeom prst="rect">
            <a:avLst/>
          </a:prstGeom>
          <a:noFill/>
          <a:ln w="57150">
            <a:solidFill>
              <a:srgbClr val="92D050"/>
            </a:solidFill>
          </a:ln>
        </p:spPr>
        <p:txBody>
          <a:bodyPr wrap="none" rtlCol="0">
            <a:spAutoFit/>
          </a:bodyPr>
          <a:lstStyle/>
          <a:p>
            <a:r>
              <a:rPr lang="zh-CN" altLang="en-US" sz="2400" b="1" dirty="0"/>
              <a:t>初中物理力学常数</a:t>
            </a:r>
          </a:p>
        </p:txBody>
      </p:sp>
      <p:sp>
        <p:nvSpPr>
          <p:cNvPr id="16" name="TextBox 15"/>
          <p:cNvSpPr txBox="1"/>
          <p:nvPr/>
        </p:nvSpPr>
        <p:spPr>
          <a:xfrm>
            <a:off x="209550" y="1638299"/>
            <a:ext cx="6004195" cy="400110"/>
          </a:xfrm>
          <a:prstGeom prst="rect">
            <a:avLst/>
          </a:prstGeom>
          <a:noFill/>
        </p:spPr>
        <p:txBody>
          <a:bodyPr wrap="square" rtlCol="0">
            <a:spAutoFit/>
          </a:bodyPr>
          <a:lstStyle/>
          <a:p>
            <a:r>
              <a:rPr lang="en-US" altLang="zh-CN" sz="2000" dirty="0"/>
              <a:t>1</a:t>
            </a:r>
            <a:r>
              <a:rPr lang="zh-CN" altLang="en-US" sz="2000" dirty="0"/>
              <a:t>、声音在</a:t>
            </a:r>
            <a:r>
              <a:rPr lang="en-US" altLang="zh-CN" sz="2000" dirty="0"/>
              <a:t>15</a:t>
            </a:r>
            <a:r>
              <a:rPr lang="zh-CN" altLang="en-US" sz="2000" dirty="0"/>
              <a:t>℃的空气中传播速度：</a:t>
            </a:r>
            <a:r>
              <a:rPr lang="en-US" altLang="zh-CN" sz="2000" dirty="0"/>
              <a:t>v=340m/s</a:t>
            </a:r>
            <a:endParaRPr lang="zh-CN" altLang="en-US" sz="2000" dirty="0"/>
          </a:p>
        </p:txBody>
      </p:sp>
      <p:sp>
        <p:nvSpPr>
          <p:cNvPr id="18" name="TextBox 17"/>
          <p:cNvSpPr txBox="1"/>
          <p:nvPr/>
        </p:nvSpPr>
        <p:spPr>
          <a:xfrm>
            <a:off x="219075" y="1971675"/>
            <a:ext cx="5720464" cy="1015663"/>
          </a:xfrm>
          <a:prstGeom prst="rect">
            <a:avLst/>
          </a:prstGeom>
          <a:noFill/>
        </p:spPr>
        <p:txBody>
          <a:bodyPr wrap="square" rtlCol="0">
            <a:spAutoFit/>
          </a:bodyPr>
          <a:lstStyle/>
          <a:p>
            <a:r>
              <a:rPr lang="en-US" altLang="zh-CN" sz="2000" dirty="0"/>
              <a:t>2</a:t>
            </a:r>
            <a:r>
              <a:rPr lang="zh-CN" altLang="en-US" sz="2000" dirty="0"/>
              <a:t>、光在真空中的传播速度：</a:t>
            </a:r>
            <a:r>
              <a:rPr lang="en-US" altLang="zh-CN" sz="2000" dirty="0"/>
              <a:t>c=</a:t>
            </a:r>
            <a:r>
              <a:rPr lang="en-US" sz="2000" dirty="0"/>
              <a:t>3.0ⅹ10</a:t>
            </a:r>
            <a:r>
              <a:rPr lang="en-US" sz="2000" baseline="30000" dirty="0"/>
              <a:t>8</a:t>
            </a:r>
            <a:r>
              <a:rPr lang="en-US" sz="2000" dirty="0"/>
              <a:t>m/s</a:t>
            </a:r>
            <a:endParaRPr lang="zh-CN" altLang="en-US" sz="2000" dirty="0"/>
          </a:p>
          <a:p>
            <a:endParaRPr lang="zh-CN" altLang="en-US" sz="2000" dirty="0"/>
          </a:p>
          <a:p>
            <a:endParaRPr lang="zh-CN" altLang="en-US" sz="2000" dirty="0"/>
          </a:p>
        </p:txBody>
      </p:sp>
      <p:sp>
        <p:nvSpPr>
          <p:cNvPr id="21" name="矩形 20"/>
          <p:cNvSpPr/>
          <p:nvPr/>
        </p:nvSpPr>
        <p:spPr>
          <a:xfrm>
            <a:off x="229264" y="2348984"/>
            <a:ext cx="4806124" cy="400110"/>
          </a:xfrm>
          <a:prstGeom prst="rect">
            <a:avLst/>
          </a:prstGeom>
        </p:spPr>
        <p:txBody>
          <a:bodyPr wrap="none">
            <a:spAutoFit/>
          </a:bodyPr>
          <a:lstStyle/>
          <a:p>
            <a:r>
              <a:rPr lang="en-US" altLang="zh-CN" sz="2000" dirty="0"/>
              <a:t>3</a:t>
            </a:r>
            <a:r>
              <a:rPr lang="zh-CN" altLang="en-US" sz="2000" dirty="0"/>
              <a:t>、水的密度：</a:t>
            </a:r>
            <a:r>
              <a:rPr lang="el-GR" altLang="zh-CN" sz="2000" dirty="0"/>
              <a:t>ρ</a:t>
            </a:r>
            <a:r>
              <a:rPr lang="en-US" altLang="zh-CN" sz="2000" dirty="0"/>
              <a:t>=1g/cm</a:t>
            </a:r>
            <a:r>
              <a:rPr lang="en-US" altLang="zh-CN" sz="2000" baseline="30000" dirty="0"/>
              <a:t>3 </a:t>
            </a:r>
            <a:r>
              <a:rPr lang="en-US" altLang="zh-CN" sz="2000" dirty="0"/>
              <a:t>=1.0ⅹ10</a:t>
            </a:r>
            <a:r>
              <a:rPr lang="en-US" altLang="zh-CN" sz="2000" baseline="30000" dirty="0"/>
              <a:t>3</a:t>
            </a:r>
            <a:r>
              <a:rPr lang="en-US" altLang="zh-CN" sz="2000" dirty="0"/>
              <a:t>kg/m</a:t>
            </a:r>
            <a:r>
              <a:rPr lang="en-US" altLang="zh-CN" sz="2000" baseline="30000" dirty="0"/>
              <a:t>3</a:t>
            </a:r>
            <a:endParaRPr lang="zh-CN" altLang="en-US" sz="2000" baseline="30000" dirty="0"/>
          </a:p>
        </p:txBody>
      </p:sp>
      <p:sp>
        <p:nvSpPr>
          <p:cNvPr id="22" name="TextBox 21"/>
          <p:cNvSpPr txBox="1"/>
          <p:nvPr/>
        </p:nvSpPr>
        <p:spPr>
          <a:xfrm>
            <a:off x="219073" y="2657474"/>
            <a:ext cx="4841632" cy="400110"/>
          </a:xfrm>
          <a:prstGeom prst="rect">
            <a:avLst/>
          </a:prstGeom>
          <a:noFill/>
        </p:spPr>
        <p:txBody>
          <a:bodyPr wrap="square" rtlCol="0">
            <a:spAutoFit/>
          </a:bodyPr>
          <a:lstStyle/>
          <a:p>
            <a:r>
              <a:rPr lang="en-US" altLang="zh-CN" sz="2000" dirty="0"/>
              <a:t>4</a:t>
            </a:r>
            <a:r>
              <a:rPr lang="zh-CN" altLang="en-US" sz="2000" dirty="0"/>
              <a:t>、水的比热容</a:t>
            </a:r>
            <a:r>
              <a:rPr lang="en-US" altLang="zh-CN" sz="2000" dirty="0"/>
              <a:t>c=4.2ⅹ10</a:t>
            </a:r>
            <a:r>
              <a:rPr lang="en-US" altLang="zh-CN" sz="2000" baseline="30000" dirty="0"/>
              <a:t>3</a:t>
            </a:r>
            <a:r>
              <a:rPr lang="en-US" altLang="zh-CN" sz="2000" dirty="0"/>
              <a:t>J/</a:t>
            </a:r>
            <a:r>
              <a:rPr lang="zh-CN" altLang="en-US" sz="2000" dirty="0"/>
              <a:t>（</a:t>
            </a:r>
            <a:r>
              <a:rPr lang="en-US" altLang="zh-CN" sz="2000" dirty="0"/>
              <a:t>kg</a:t>
            </a:r>
            <a:r>
              <a:rPr lang="zh-CN" altLang="en-US" sz="2000" dirty="0"/>
              <a:t>℃）</a:t>
            </a:r>
          </a:p>
        </p:txBody>
      </p:sp>
      <p:sp>
        <p:nvSpPr>
          <p:cNvPr id="23" name="TextBox 22"/>
          <p:cNvSpPr txBox="1"/>
          <p:nvPr/>
        </p:nvSpPr>
        <p:spPr>
          <a:xfrm>
            <a:off x="219075" y="3019425"/>
            <a:ext cx="6743700" cy="400110"/>
          </a:xfrm>
          <a:prstGeom prst="rect">
            <a:avLst/>
          </a:prstGeom>
          <a:noFill/>
        </p:spPr>
        <p:txBody>
          <a:bodyPr wrap="square" rtlCol="0">
            <a:spAutoFit/>
          </a:bodyPr>
          <a:lstStyle/>
          <a:p>
            <a:r>
              <a:rPr lang="en-US" altLang="zh-CN" sz="2000" dirty="0"/>
              <a:t>5</a:t>
            </a:r>
            <a:r>
              <a:rPr lang="zh-CN" altLang="en-US" sz="2000" dirty="0"/>
              <a:t>、一个标准大气压下，水的凝固点为</a:t>
            </a:r>
            <a:r>
              <a:rPr lang="en-US" altLang="zh-CN" sz="2000" dirty="0"/>
              <a:t>0</a:t>
            </a:r>
            <a:r>
              <a:rPr lang="zh-CN" altLang="en-US" sz="2000" dirty="0"/>
              <a:t>℃，沸点为</a:t>
            </a:r>
            <a:r>
              <a:rPr lang="en-US" altLang="zh-CN" sz="2000" dirty="0"/>
              <a:t>100</a:t>
            </a:r>
            <a:r>
              <a:rPr lang="zh-CN" altLang="en-US" sz="2000" dirty="0"/>
              <a:t>℃</a:t>
            </a:r>
          </a:p>
        </p:txBody>
      </p:sp>
      <p:sp>
        <p:nvSpPr>
          <p:cNvPr id="24" name="TextBox 23"/>
          <p:cNvSpPr txBox="1"/>
          <p:nvPr/>
        </p:nvSpPr>
        <p:spPr>
          <a:xfrm>
            <a:off x="219074" y="3381374"/>
            <a:ext cx="6426155" cy="400110"/>
          </a:xfrm>
          <a:prstGeom prst="rect">
            <a:avLst/>
          </a:prstGeom>
          <a:noFill/>
        </p:spPr>
        <p:txBody>
          <a:bodyPr wrap="square" rtlCol="0">
            <a:spAutoFit/>
          </a:bodyPr>
          <a:lstStyle/>
          <a:p>
            <a:r>
              <a:rPr lang="en-US" altLang="zh-CN" sz="2000" dirty="0"/>
              <a:t>6</a:t>
            </a:r>
            <a:r>
              <a:rPr lang="zh-CN" altLang="en-US" sz="2000" dirty="0"/>
              <a:t>、一个标准大气压</a:t>
            </a:r>
            <a:r>
              <a:rPr lang="en-US" altLang="zh-CN" sz="2000" dirty="0"/>
              <a:t>p</a:t>
            </a:r>
            <a:r>
              <a:rPr lang="en-US" altLang="zh-CN" sz="2000" baseline="-25000" dirty="0"/>
              <a:t>0</a:t>
            </a:r>
            <a:r>
              <a:rPr lang="en-US" altLang="zh-CN" sz="2000" dirty="0"/>
              <a:t>= 1.013ⅹ10</a:t>
            </a:r>
            <a:r>
              <a:rPr lang="en-US" altLang="zh-CN" sz="2000" baseline="30000" dirty="0"/>
              <a:t>5</a:t>
            </a:r>
            <a:r>
              <a:rPr lang="en-US" altLang="zh-CN" sz="2000" dirty="0"/>
              <a:t>Pa=760mmHg</a:t>
            </a:r>
            <a:endParaRPr lang="zh-CN" altLang="en-US" sz="2000" dirty="0"/>
          </a:p>
        </p:txBody>
      </p:sp>
      <p:sp>
        <p:nvSpPr>
          <p:cNvPr id="25" name="TextBox 24"/>
          <p:cNvSpPr txBox="1"/>
          <p:nvPr/>
        </p:nvSpPr>
        <p:spPr>
          <a:xfrm>
            <a:off x="209550" y="3743324"/>
            <a:ext cx="4540068" cy="400110"/>
          </a:xfrm>
          <a:prstGeom prst="rect">
            <a:avLst/>
          </a:prstGeom>
          <a:noFill/>
        </p:spPr>
        <p:txBody>
          <a:bodyPr wrap="square" rtlCol="0">
            <a:spAutoFit/>
          </a:bodyPr>
          <a:lstStyle/>
          <a:p>
            <a:r>
              <a:rPr lang="en-US" altLang="zh-CN" sz="2000" dirty="0"/>
              <a:t>7</a:t>
            </a:r>
            <a:r>
              <a:rPr lang="zh-CN" altLang="en-US" sz="2000" dirty="0"/>
              <a:t>、</a:t>
            </a:r>
            <a:r>
              <a:rPr lang="en-US" altLang="zh-CN" sz="2000" b="1" dirty="0"/>
              <a:t> </a:t>
            </a:r>
            <a:r>
              <a:rPr lang="en-US" altLang="zh-CN" sz="2000" dirty="0"/>
              <a:t>g=9.8N/kg,</a:t>
            </a:r>
            <a:r>
              <a:rPr lang="zh-CN" altLang="en-US" sz="2000" dirty="0"/>
              <a:t>粗略计算取</a:t>
            </a:r>
            <a:r>
              <a:rPr lang="en-US" altLang="zh-CN" sz="2000" dirty="0"/>
              <a:t>10N/kg</a:t>
            </a:r>
            <a:endParaRPr lang="zh-CN" altLang="en-US" sz="2000" dirty="0"/>
          </a:p>
        </p:txBody>
      </p:sp>
      <p:sp>
        <p:nvSpPr>
          <p:cNvPr id="13" name="TextBox 12"/>
          <p:cNvSpPr txBox="1"/>
          <p:nvPr/>
        </p:nvSpPr>
        <p:spPr>
          <a:xfrm>
            <a:off x="5229225" y="1990725"/>
            <a:ext cx="1133644" cy="369332"/>
          </a:xfrm>
          <a:prstGeom prst="rect">
            <a:avLst/>
          </a:prstGeom>
          <a:solidFill>
            <a:schemeClr val="accent2">
              <a:lumMod val="60000"/>
              <a:lumOff val="40000"/>
            </a:schemeClr>
          </a:solidFill>
        </p:spPr>
        <p:txBody>
          <a:bodyPr wrap="none" rtlCol="0">
            <a:spAutoFit/>
          </a:bodyPr>
          <a:lstStyle/>
          <a:p>
            <a:r>
              <a:rPr lang="en-US" altLang="zh-CN" dirty="0"/>
              <a:t>2016</a:t>
            </a:r>
            <a:r>
              <a:rPr lang="zh-CN" altLang="en-US" dirty="0"/>
              <a:t>天津</a:t>
            </a:r>
          </a:p>
        </p:txBody>
      </p:sp>
      <p:sp>
        <p:nvSpPr>
          <p:cNvPr id="14" name="TextBox 13"/>
          <p:cNvSpPr txBox="1"/>
          <p:nvPr/>
        </p:nvSpPr>
        <p:spPr>
          <a:xfrm>
            <a:off x="5829300" y="3390900"/>
            <a:ext cx="1133644" cy="369332"/>
          </a:xfrm>
          <a:prstGeom prst="rect">
            <a:avLst/>
          </a:prstGeom>
          <a:solidFill>
            <a:schemeClr val="accent2">
              <a:lumMod val="60000"/>
              <a:lumOff val="40000"/>
            </a:schemeClr>
          </a:solidFill>
        </p:spPr>
        <p:txBody>
          <a:bodyPr wrap="none" rtlCol="0">
            <a:spAutoFit/>
          </a:bodyPr>
          <a:lstStyle/>
          <a:p>
            <a:r>
              <a:rPr lang="en-US" altLang="zh-CN" dirty="0"/>
              <a:t>2019</a:t>
            </a:r>
            <a:r>
              <a:rPr lang="zh-CN" altLang="en-US" dirty="0"/>
              <a:t>天津</a:t>
            </a:r>
          </a:p>
        </p:txBody>
      </p:sp>
      <p:cxnSp>
        <p:nvCxnSpPr>
          <p:cNvPr id="19" name="直接连接符 18"/>
          <p:cNvCxnSpPr/>
          <p:nvPr/>
        </p:nvCxnSpPr>
        <p:spPr>
          <a:xfrm>
            <a:off x="2114550" y="2381250"/>
            <a:ext cx="30480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直接连接符 19"/>
          <p:cNvCxnSpPr/>
          <p:nvPr/>
        </p:nvCxnSpPr>
        <p:spPr>
          <a:xfrm>
            <a:off x="2495550" y="3762375"/>
            <a:ext cx="3181350" cy="1588"/>
          </a:xfrm>
          <a:prstGeom prst="line">
            <a:avLst/>
          </a:prstGeom>
        </p:spPr>
        <p:style>
          <a:lnRef idx="3">
            <a:schemeClr val="accent6"/>
          </a:lnRef>
          <a:fillRef idx="0">
            <a:schemeClr val="accent6"/>
          </a:fillRef>
          <a:effectRef idx="2">
            <a:schemeClr val="accent6"/>
          </a:effectRef>
          <a:fontRef idx="minor">
            <a:schemeClr val="tx1"/>
          </a:fontRef>
        </p:style>
      </p:cxnSp>
      <p:grpSp>
        <p:nvGrpSpPr>
          <p:cNvPr id="32" name="组合 31"/>
          <p:cNvGrpSpPr/>
          <p:nvPr/>
        </p:nvGrpSpPr>
        <p:grpSpPr>
          <a:xfrm>
            <a:off x="361950" y="4276725"/>
            <a:ext cx="6983780" cy="1813441"/>
            <a:chOff x="361950" y="4276725"/>
            <a:chExt cx="6983780" cy="1813441"/>
          </a:xfrm>
        </p:grpSpPr>
        <p:sp>
          <p:nvSpPr>
            <p:cNvPr id="26" name="TextBox 25"/>
            <p:cNvSpPr txBox="1"/>
            <p:nvPr/>
          </p:nvSpPr>
          <p:spPr>
            <a:xfrm>
              <a:off x="371475" y="4276725"/>
              <a:ext cx="3877985" cy="461665"/>
            </a:xfrm>
            <a:prstGeom prst="rect">
              <a:avLst/>
            </a:prstGeom>
            <a:noFill/>
            <a:ln w="57150">
              <a:solidFill>
                <a:srgbClr val="92D050"/>
              </a:solidFill>
            </a:ln>
          </p:spPr>
          <p:txBody>
            <a:bodyPr wrap="none" rtlCol="0">
              <a:spAutoFit/>
            </a:bodyPr>
            <a:lstStyle/>
            <a:p>
              <a:r>
                <a:rPr lang="zh-CN" altLang="en-US" sz="2400" b="1" dirty="0"/>
                <a:t>力学物理量单位及换算关系</a:t>
              </a:r>
            </a:p>
          </p:txBody>
        </p:sp>
        <p:sp>
          <p:nvSpPr>
            <p:cNvPr id="28" name="TextBox 27"/>
            <p:cNvSpPr txBox="1"/>
            <p:nvPr/>
          </p:nvSpPr>
          <p:spPr>
            <a:xfrm>
              <a:off x="361950" y="4933950"/>
              <a:ext cx="1209675" cy="369332"/>
            </a:xfrm>
            <a:prstGeom prst="rect">
              <a:avLst/>
            </a:prstGeom>
            <a:noFill/>
            <a:ln w="38100">
              <a:solidFill>
                <a:srgbClr val="00B0F0"/>
              </a:solidFill>
            </a:ln>
          </p:spPr>
          <p:txBody>
            <a:bodyPr wrap="square" rtlCol="0">
              <a:spAutoFit/>
            </a:bodyPr>
            <a:lstStyle/>
            <a:p>
              <a:r>
                <a:rPr lang="en-US" altLang="zh-CN" dirty="0"/>
                <a:t>1</a:t>
              </a:r>
              <a:r>
                <a:rPr lang="zh-CN" altLang="en-US" dirty="0"/>
                <a:t>、长度</a:t>
              </a:r>
            </a:p>
          </p:txBody>
        </p:sp>
        <p:grpSp>
          <p:nvGrpSpPr>
            <p:cNvPr id="27" name="组合 26"/>
            <p:cNvGrpSpPr/>
            <p:nvPr/>
          </p:nvGrpSpPr>
          <p:grpSpPr>
            <a:xfrm>
              <a:off x="2307946" y="4996934"/>
              <a:ext cx="5037784" cy="1093232"/>
              <a:chOff x="2307946" y="4996934"/>
              <a:chExt cx="5037784" cy="1093232"/>
            </a:xfrm>
          </p:grpSpPr>
          <p:sp>
            <p:nvSpPr>
              <p:cNvPr id="29" name="矩形 28"/>
              <p:cNvSpPr/>
              <p:nvPr/>
            </p:nvSpPr>
            <p:spPr>
              <a:xfrm>
                <a:off x="2307946" y="4996934"/>
                <a:ext cx="4435830" cy="369332"/>
              </a:xfrm>
              <a:prstGeom prst="rect">
                <a:avLst/>
              </a:prstGeom>
            </p:spPr>
            <p:txBody>
              <a:bodyPr wrap="none">
                <a:spAutoFit/>
              </a:bodyPr>
              <a:lstStyle/>
              <a:p>
                <a:r>
                  <a:rPr lang="zh-CN" altLang="en-US" dirty="0"/>
                  <a:t>国际单位 ：</a:t>
                </a:r>
                <a:r>
                  <a:rPr lang="en-US" altLang="zh-CN" dirty="0"/>
                  <a:t>m</a:t>
                </a:r>
                <a:r>
                  <a:rPr lang="en-US" dirty="0"/>
                  <a:t>         1</a:t>
                </a:r>
                <a:r>
                  <a:rPr lang="en-US" dirty="0">
                    <a:solidFill>
                      <a:srgbClr val="FF0000"/>
                    </a:solidFill>
                  </a:rPr>
                  <a:t>km</a:t>
                </a:r>
                <a:r>
                  <a:rPr lang="en-US" dirty="0"/>
                  <a:t>=10</a:t>
                </a:r>
                <a:r>
                  <a:rPr lang="en-US" baseline="30000" dirty="0"/>
                  <a:t>3</a:t>
                </a:r>
                <a:r>
                  <a:rPr lang="en-US" dirty="0">
                    <a:solidFill>
                      <a:srgbClr val="FF0000"/>
                    </a:solidFill>
                  </a:rPr>
                  <a:t>m</a:t>
                </a:r>
                <a:r>
                  <a:rPr lang="en-US" altLang="zh-CN" dirty="0"/>
                  <a:t>=10</a:t>
                </a:r>
                <a:r>
                  <a:rPr lang="en-US" altLang="zh-CN" baseline="30000" dirty="0"/>
                  <a:t>6</a:t>
                </a:r>
                <a:r>
                  <a:rPr lang="en-US" altLang="zh-CN" dirty="0">
                    <a:solidFill>
                      <a:srgbClr val="FF0000"/>
                    </a:solidFill>
                  </a:rPr>
                  <a:t>mm    </a:t>
                </a:r>
                <a:endParaRPr lang="en-US" dirty="0">
                  <a:solidFill>
                    <a:srgbClr val="FF0000"/>
                  </a:solidFill>
                </a:endParaRPr>
              </a:p>
            </p:txBody>
          </p:sp>
          <p:sp>
            <p:nvSpPr>
              <p:cNvPr id="30" name="矩形 29"/>
              <p:cNvSpPr/>
              <p:nvPr/>
            </p:nvSpPr>
            <p:spPr>
              <a:xfrm>
                <a:off x="4270849" y="5720834"/>
                <a:ext cx="3074881" cy="369332"/>
              </a:xfrm>
              <a:prstGeom prst="rect">
                <a:avLst/>
              </a:prstGeom>
            </p:spPr>
            <p:txBody>
              <a:bodyPr wrap="none">
                <a:spAutoFit/>
              </a:bodyPr>
              <a:lstStyle/>
              <a:p>
                <a:r>
                  <a:rPr lang="en-US" dirty="0"/>
                  <a:t>1</a:t>
                </a:r>
                <a:r>
                  <a:rPr lang="en-US" altLang="zh-CN" dirty="0"/>
                  <a:t>m=</a:t>
                </a:r>
                <a:r>
                  <a:rPr lang="en-US" dirty="0"/>
                  <a:t>10</a:t>
                </a:r>
                <a:r>
                  <a:rPr lang="en-US" dirty="0">
                    <a:solidFill>
                      <a:srgbClr val="FF0000"/>
                    </a:solidFill>
                  </a:rPr>
                  <a:t>dm</a:t>
                </a:r>
                <a:r>
                  <a:rPr lang="en-US" dirty="0"/>
                  <a:t>=10</a:t>
                </a:r>
                <a:r>
                  <a:rPr lang="en-US" baseline="30000" dirty="0"/>
                  <a:t>2</a:t>
                </a:r>
                <a:r>
                  <a:rPr lang="en-US" dirty="0">
                    <a:solidFill>
                      <a:srgbClr val="FF0000"/>
                    </a:solidFill>
                  </a:rPr>
                  <a:t>cm</a:t>
                </a:r>
                <a:r>
                  <a:rPr lang="en-US" dirty="0"/>
                  <a:t>  </a:t>
                </a:r>
                <a:r>
                  <a:rPr lang="en-US" altLang="zh-CN" dirty="0"/>
                  <a:t>=</a:t>
                </a:r>
                <a:r>
                  <a:rPr lang="en-US" dirty="0"/>
                  <a:t>10</a:t>
                </a:r>
                <a:r>
                  <a:rPr lang="en-US" baseline="30000" dirty="0"/>
                  <a:t>3</a:t>
                </a:r>
                <a:r>
                  <a:rPr lang="en-US" dirty="0"/>
                  <a:t>mm</a:t>
                </a:r>
                <a:endParaRPr lang="zh-CN" altLang="en-US" dirty="0"/>
              </a:p>
            </p:txBody>
          </p:sp>
          <p:sp>
            <p:nvSpPr>
              <p:cNvPr id="31" name="矩形 30"/>
              <p:cNvSpPr/>
              <p:nvPr/>
            </p:nvSpPr>
            <p:spPr>
              <a:xfrm>
                <a:off x="4258232" y="5358884"/>
                <a:ext cx="2970685" cy="369332"/>
              </a:xfrm>
              <a:prstGeom prst="rect">
                <a:avLst/>
              </a:prstGeom>
            </p:spPr>
            <p:txBody>
              <a:bodyPr wrap="none">
                <a:spAutoFit/>
              </a:bodyPr>
              <a:lstStyle/>
              <a:p>
                <a:r>
                  <a:rPr lang="en-US" dirty="0"/>
                  <a:t>1m=10</a:t>
                </a:r>
                <a:r>
                  <a:rPr lang="en-US" baseline="30000" dirty="0"/>
                  <a:t>3</a:t>
                </a:r>
                <a:r>
                  <a:rPr lang="en-US" dirty="0"/>
                  <a:t>mm=10</a:t>
                </a:r>
                <a:r>
                  <a:rPr lang="en-US" baseline="30000" dirty="0"/>
                  <a:t>6</a:t>
                </a:r>
                <a:r>
                  <a:rPr lang="en-US" altLang="zh-CN" dirty="0">
                    <a:solidFill>
                      <a:srgbClr val="FF0000"/>
                    </a:solidFill>
                  </a:rPr>
                  <a:t>μ</a:t>
                </a:r>
                <a:r>
                  <a:rPr lang="en-US" dirty="0">
                    <a:solidFill>
                      <a:srgbClr val="FF0000"/>
                    </a:solidFill>
                  </a:rPr>
                  <a:t>m</a:t>
                </a:r>
                <a:r>
                  <a:rPr lang="en-US" dirty="0"/>
                  <a:t>=10</a:t>
                </a:r>
                <a:r>
                  <a:rPr lang="en-US" baseline="30000" dirty="0"/>
                  <a:t>9</a:t>
                </a:r>
                <a:r>
                  <a:rPr lang="en-US" dirty="0">
                    <a:solidFill>
                      <a:srgbClr val="FF0000"/>
                    </a:solidFill>
                  </a:rPr>
                  <a:t>nm</a:t>
                </a: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2733675" y="2390775"/>
            <a:ext cx="1724025" cy="1047750"/>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7175" y="142875"/>
            <a:ext cx="5844870" cy="707886"/>
          </a:xfrm>
          <a:prstGeom prst="rect">
            <a:avLst/>
          </a:prstGeom>
          <a:noFill/>
        </p:spPr>
        <p:txBody>
          <a:bodyPr wrap="none" rtlCol="0">
            <a:spAutoFit/>
          </a:bodyPr>
          <a:lstStyle/>
          <a:p>
            <a:r>
              <a:rPr lang="zh-CN" altLang="en-US" sz="4000" b="1" dirty="0">
                <a:latin typeface="仿宋" pitchFamily="49" charset="-122"/>
                <a:ea typeface="仿宋" pitchFamily="49" charset="-122"/>
              </a:rPr>
              <a:t>一、物理常数和单位换算</a:t>
            </a:r>
          </a:p>
        </p:txBody>
      </p:sp>
      <p:sp>
        <p:nvSpPr>
          <p:cNvPr id="4" name="TextBox 3"/>
          <p:cNvSpPr txBox="1"/>
          <p:nvPr/>
        </p:nvSpPr>
        <p:spPr>
          <a:xfrm>
            <a:off x="190500" y="3457575"/>
            <a:ext cx="1534394" cy="369332"/>
          </a:xfrm>
          <a:prstGeom prst="rect">
            <a:avLst/>
          </a:prstGeom>
          <a:noFill/>
          <a:ln w="38100">
            <a:solidFill>
              <a:srgbClr val="00B0F0"/>
            </a:solidFill>
          </a:ln>
        </p:spPr>
        <p:txBody>
          <a:bodyPr wrap="none" rtlCol="0">
            <a:spAutoFit/>
          </a:bodyPr>
          <a:lstStyle/>
          <a:p>
            <a:r>
              <a:rPr lang="en-US" altLang="zh-CN" dirty="0"/>
              <a:t>4</a:t>
            </a:r>
            <a:r>
              <a:rPr lang="zh-CN" altLang="en-US" dirty="0"/>
              <a:t>、时间（</a:t>
            </a:r>
            <a:r>
              <a:rPr lang="en-US" altLang="zh-CN" dirty="0"/>
              <a:t>t</a:t>
            </a:r>
            <a:r>
              <a:rPr lang="zh-CN" altLang="en-US" dirty="0"/>
              <a:t>）</a:t>
            </a:r>
          </a:p>
        </p:txBody>
      </p:sp>
      <p:sp>
        <p:nvSpPr>
          <p:cNvPr id="5" name="矩形 4"/>
          <p:cNvSpPr/>
          <p:nvPr/>
        </p:nvSpPr>
        <p:spPr>
          <a:xfrm>
            <a:off x="1905000" y="3439210"/>
            <a:ext cx="6096000" cy="923330"/>
          </a:xfrm>
          <a:prstGeom prst="rect">
            <a:avLst/>
          </a:prstGeom>
        </p:spPr>
        <p:txBody>
          <a:bodyPr>
            <a:spAutoFit/>
          </a:bodyPr>
          <a:lstStyle/>
          <a:p>
            <a:r>
              <a:rPr lang="zh-CN" altLang="en-US" b="1" dirty="0"/>
              <a:t>国际单位：</a:t>
            </a:r>
            <a:r>
              <a:rPr lang="en-US" altLang="zh-CN" b="1" dirty="0"/>
              <a:t>s      </a:t>
            </a:r>
          </a:p>
          <a:p>
            <a:endParaRPr lang="en-US" b="1" dirty="0"/>
          </a:p>
          <a:p>
            <a:r>
              <a:rPr lang="en-US" b="1" dirty="0"/>
              <a:t>   1</a:t>
            </a:r>
            <a:r>
              <a:rPr lang="en-US" altLang="zh-CN" b="1" dirty="0"/>
              <a:t>h=60min=3600s</a:t>
            </a:r>
          </a:p>
        </p:txBody>
      </p:sp>
      <p:cxnSp>
        <p:nvCxnSpPr>
          <p:cNvPr id="7" name="直接连接符 6"/>
          <p:cNvCxnSpPr/>
          <p:nvPr/>
        </p:nvCxnSpPr>
        <p:spPr>
          <a:xfrm rot="16200000" flipH="1">
            <a:off x="2900362" y="3871912"/>
            <a:ext cx="5934076" cy="3810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71450" y="1057275"/>
            <a:ext cx="1543050" cy="369332"/>
          </a:xfrm>
          <a:prstGeom prst="rect">
            <a:avLst/>
          </a:prstGeom>
          <a:noFill/>
          <a:ln w="38100">
            <a:solidFill>
              <a:srgbClr val="00B0F0"/>
            </a:solidFill>
          </a:ln>
        </p:spPr>
        <p:txBody>
          <a:bodyPr wrap="square" rtlCol="0">
            <a:spAutoFit/>
          </a:bodyPr>
          <a:lstStyle/>
          <a:p>
            <a:r>
              <a:rPr lang="en-US" altLang="zh-CN" dirty="0"/>
              <a:t>2</a:t>
            </a:r>
            <a:r>
              <a:rPr lang="zh-CN" altLang="en-US" dirty="0"/>
              <a:t>、面积（</a:t>
            </a:r>
            <a:r>
              <a:rPr lang="en-US" altLang="zh-CN" dirty="0"/>
              <a:t>S</a:t>
            </a:r>
            <a:r>
              <a:rPr lang="zh-CN" altLang="en-US" dirty="0"/>
              <a:t>）</a:t>
            </a:r>
          </a:p>
        </p:txBody>
      </p:sp>
      <p:sp>
        <p:nvSpPr>
          <p:cNvPr id="9" name="TextBox 8"/>
          <p:cNvSpPr txBox="1"/>
          <p:nvPr/>
        </p:nvSpPr>
        <p:spPr>
          <a:xfrm>
            <a:off x="161925" y="2047875"/>
            <a:ext cx="1552575" cy="369332"/>
          </a:xfrm>
          <a:prstGeom prst="rect">
            <a:avLst/>
          </a:prstGeom>
          <a:noFill/>
          <a:ln w="38100">
            <a:solidFill>
              <a:srgbClr val="00B0F0"/>
            </a:solidFill>
          </a:ln>
        </p:spPr>
        <p:txBody>
          <a:bodyPr wrap="square" rtlCol="0">
            <a:spAutoFit/>
          </a:bodyPr>
          <a:lstStyle/>
          <a:p>
            <a:r>
              <a:rPr lang="en-US" altLang="zh-CN" dirty="0"/>
              <a:t>3</a:t>
            </a:r>
            <a:r>
              <a:rPr lang="zh-CN" altLang="en-US" dirty="0"/>
              <a:t>、体积（</a:t>
            </a:r>
            <a:r>
              <a:rPr lang="en-US" altLang="zh-CN" dirty="0"/>
              <a:t>V</a:t>
            </a:r>
            <a:r>
              <a:rPr lang="zh-CN" altLang="en-US" dirty="0"/>
              <a:t>）</a:t>
            </a:r>
          </a:p>
        </p:txBody>
      </p:sp>
      <p:grpSp>
        <p:nvGrpSpPr>
          <p:cNvPr id="22" name="组合 21"/>
          <p:cNvGrpSpPr/>
          <p:nvPr/>
        </p:nvGrpSpPr>
        <p:grpSpPr>
          <a:xfrm>
            <a:off x="1866662" y="1034534"/>
            <a:ext cx="3972163" cy="1103531"/>
            <a:chOff x="1866662" y="1034534"/>
            <a:chExt cx="3743563" cy="1103531"/>
          </a:xfrm>
        </p:grpSpPr>
        <p:sp>
          <p:nvSpPr>
            <p:cNvPr id="10" name="矩形 9"/>
            <p:cNvSpPr/>
            <p:nvPr/>
          </p:nvSpPr>
          <p:spPr>
            <a:xfrm>
              <a:off x="2041999" y="1491734"/>
              <a:ext cx="3568226" cy="646331"/>
            </a:xfrm>
            <a:prstGeom prst="rect">
              <a:avLst/>
            </a:prstGeom>
          </p:spPr>
          <p:txBody>
            <a:bodyPr wrap="square">
              <a:spAutoFit/>
            </a:bodyPr>
            <a:lstStyle/>
            <a:p>
              <a:r>
                <a:rPr lang="en-US" b="1" dirty="0"/>
                <a:t> 1</a:t>
              </a:r>
              <a:r>
                <a:rPr lang="en-US" altLang="zh-CN" b="1" dirty="0">
                  <a:solidFill>
                    <a:srgbClr val="FF0000"/>
                  </a:solidFill>
                </a:rPr>
                <a:t>m</a:t>
              </a:r>
              <a:r>
                <a:rPr lang="en-US" altLang="zh-CN" b="1" baseline="30000" dirty="0">
                  <a:solidFill>
                    <a:srgbClr val="FF0000"/>
                  </a:solidFill>
                </a:rPr>
                <a:t>2</a:t>
              </a:r>
              <a:r>
                <a:rPr lang="en-US" altLang="zh-CN" b="1" dirty="0"/>
                <a:t>=</a:t>
              </a:r>
              <a:r>
                <a:rPr lang="en-US" b="1" dirty="0"/>
                <a:t>10</a:t>
              </a:r>
              <a:r>
                <a:rPr lang="en-US" b="1" baseline="30000" dirty="0"/>
                <a:t>2</a:t>
              </a:r>
              <a:r>
                <a:rPr lang="en-US" b="1" dirty="0">
                  <a:solidFill>
                    <a:srgbClr val="FF0000"/>
                  </a:solidFill>
                </a:rPr>
                <a:t>dm</a:t>
              </a:r>
              <a:r>
                <a:rPr lang="en-US" altLang="zh-CN" b="1" baseline="30000" dirty="0">
                  <a:solidFill>
                    <a:srgbClr val="FF0000"/>
                  </a:solidFill>
                </a:rPr>
                <a:t>2</a:t>
              </a:r>
              <a:r>
                <a:rPr lang="en-US" b="1" dirty="0"/>
                <a:t>=10</a:t>
              </a:r>
              <a:r>
                <a:rPr lang="en-US" b="1" baseline="30000" dirty="0"/>
                <a:t>4</a:t>
              </a:r>
              <a:r>
                <a:rPr lang="en-US" b="1" dirty="0">
                  <a:solidFill>
                    <a:srgbClr val="FF0000"/>
                  </a:solidFill>
                </a:rPr>
                <a:t>cm</a:t>
              </a:r>
              <a:r>
                <a:rPr lang="en-US" altLang="zh-CN" b="1" baseline="30000" dirty="0">
                  <a:solidFill>
                    <a:srgbClr val="FF0000"/>
                  </a:solidFill>
                </a:rPr>
                <a:t>2</a:t>
              </a:r>
              <a:r>
                <a:rPr lang="en-US" b="1" dirty="0"/>
                <a:t>  </a:t>
              </a:r>
              <a:r>
                <a:rPr lang="en-US" altLang="zh-CN" b="1" dirty="0"/>
                <a:t>=</a:t>
              </a:r>
              <a:r>
                <a:rPr lang="en-US" b="1" dirty="0"/>
                <a:t>10</a:t>
              </a:r>
              <a:r>
                <a:rPr lang="en-US" b="1" baseline="30000" dirty="0"/>
                <a:t>6</a:t>
              </a:r>
              <a:r>
                <a:rPr lang="en-US" b="1" dirty="0">
                  <a:solidFill>
                    <a:srgbClr val="FF0000"/>
                  </a:solidFill>
                </a:rPr>
                <a:t>mm</a:t>
              </a:r>
              <a:r>
                <a:rPr lang="en-US" altLang="zh-CN" b="1" baseline="30000" dirty="0">
                  <a:solidFill>
                    <a:srgbClr val="FF0000"/>
                  </a:solidFill>
                </a:rPr>
                <a:t>2</a:t>
              </a:r>
              <a:endParaRPr lang="zh-CN" altLang="en-US" b="1" dirty="0">
                <a:solidFill>
                  <a:srgbClr val="FF0000"/>
                </a:solidFill>
              </a:endParaRPr>
            </a:p>
          </p:txBody>
        </p:sp>
        <p:sp>
          <p:nvSpPr>
            <p:cNvPr id="11" name="矩形 10"/>
            <p:cNvSpPr/>
            <p:nvPr/>
          </p:nvSpPr>
          <p:spPr>
            <a:xfrm>
              <a:off x="1866662" y="1034534"/>
              <a:ext cx="1790938" cy="369332"/>
            </a:xfrm>
            <a:prstGeom prst="rect">
              <a:avLst/>
            </a:prstGeom>
          </p:spPr>
          <p:txBody>
            <a:bodyPr wrap="square">
              <a:spAutoFit/>
            </a:bodyPr>
            <a:lstStyle/>
            <a:p>
              <a:r>
                <a:rPr lang="zh-CN" altLang="en-US" b="1" dirty="0"/>
                <a:t>国际单位 ：</a:t>
              </a:r>
              <a:r>
                <a:rPr lang="en-US" altLang="zh-CN" b="1" dirty="0"/>
                <a:t>m</a:t>
              </a:r>
              <a:r>
                <a:rPr lang="en-US" altLang="zh-CN" b="1" baseline="30000" dirty="0"/>
                <a:t>2</a:t>
              </a:r>
              <a:r>
                <a:rPr lang="en-US" b="1" dirty="0"/>
                <a:t> </a:t>
              </a:r>
              <a:endParaRPr lang="zh-CN" altLang="en-US" b="1" dirty="0"/>
            </a:p>
          </p:txBody>
        </p:sp>
      </p:grpSp>
      <p:grpSp>
        <p:nvGrpSpPr>
          <p:cNvPr id="23" name="组合 22"/>
          <p:cNvGrpSpPr/>
          <p:nvPr/>
        </p:nvGrpSpPr>
        <p:grpSpPr>
          <a:xfrm>
            <a:off x="1885712" y="2015609"/>
            <a:ext cx="3774027" cy="826532"/>
            <a:chOff x="1885712" y="2015609"/>
            <a:chExt cx="3774027" cy="826532"/>
          </a:xfrm>
        </p:grpSpPr>
        <p:sp>
          <p:nvSpPr>
            <p:cNvPr id="12" name="矩形 11"/>
            <p:cNvSpPr/>
            <p:nvPr/>
          </p:nvSpPr>
          <p:spPr>
            <a:xfrm>
              <a:off x="2099149" y="2472809"/>
              <a:ext cx="3560590" cy="369332"/>
            </a:xfrm>
            <a:prstGeom prst="rect">
              <a:avLst/>
            </a:prstGeom>
          </p:spPr>
          <p:txBody>
            <a:bodyPr wrap="none">
              <a:spAutoFit/>
            </a:bodyPr>
            <a:lstStyle/>
            <a:p>
              <a:r>
                <a:rPr lang="en-US" b="1" dirty="0"/>
                <a:t>1</a:t>
              </a:r>
              <a:r>
                <a:rPr lang="en-US" altLang="zh-CN" b="1" dirty="0">
                  <a:solidFill>
                    <a:srgbClr val="FF0000"/>
                  </a:solidFill>
                </a:rPr>
                <a:t>m</a:t>
              </a:r>
              <a:r>
                <a:rPr lang="en-US" altLang="zh-CN" b="1" baseline="30000" dirty="0">
                  <a:solidFill>
                    <a:srgbClr val="FF0000"/>
                  </a:solidFill>
                </a:rPr>
                <a:t>3</a:t>
              </a:r>
              <a:r>
                <a:rPr lang="en-US" altLang="zh-CN" b="1" dirty="0"/>
                <a:t>=</a:t>
              </a:r>
              <a:r>
                <a:rPr lang="en-US" b="1" dirty="0"/>
                <a:t>10</a:t>
              </a:r>
              <a:r>
                <a:rPr lang="en-US" b="1" baseline="30000" dirty="0"/>
                <a:t>3</a:t>
              </a:r>
              <a:r>
                <a:rPr lang="en-US" b="1" dirty="0">
                  <a:solidFill>
                    <a:srgbClr val="FF0000"/>
                  </a:solidFill>
                </a:rPr>
                <a:t>dm</a:t>
              </a:r>
              <a:r>
                <a:rPr lang="en-US" altLang="zh-CN" b="1" baseline="30000" dirty="0">
                  <a:solidFill>
                    <a:srgbClr val="FF0000"/>
                  </a:solidFill>
                </a:rPr>
                <a:t>3</a:t>
              </a:r>
              <a:r>
                <a:rPr lang="en-US" b="1" dirty="0"/>
                <a:t>=10</a:t>
              </a:r>
              <a:r>
                <a:rPr lang="en-US" b="1" baseline="30000" dirty="0"/>
                <a:t>6</a:t>
              </a:r>
              <a:r>
                <a:rPr lang="en-US" b="1" dirty="0">
                  <a:solidFill>
                    <a:srgbClr val="FF0000"/>
                  </a:solidFill>
                </a:rPr>
                <a:t>cm</a:t>
              </a:r>
              <a:r>
                <a:rPr lang="en-US" altLang="zh-CN" b="1" baseline="30000" dirty="0">
                  <a:solidFill>
                    <a:srgbClr val="FF0000"/>
                  </a:solidFill>
                </a:rPr>
                <a:t>3</a:t>
              </a:r>
              <a:r>
                <a:rPr lang="en-US" b="1" dirty="0"/>
                <a:t>  </a:t>
              </a:r>
              <a:r>
                <a:rPr lang="en-US" altLang="zh-CN" b="1" dirty="0"/>
                <a:t>=</a:t>
              </a:r>
              <a:r>
                <a:rPr lang="en-US" b="1" dirty="0"/>
                <a:t>10</a:t>
              </a:r>
              <a:r>
                <a:rPr lang="en-US" b="1" baseline="30000" dirty="0"/>
                <a:t>9</a:t>
              </a:r>
              <a:r>
                <a:rPr lang="en-US" b="1" dirty="0">
                  <a:solidFill>
                    <a:srgbClr val="FF0000"/>
                  </a:solidFill>
                </a:rPr>
                <a:t>mm</a:t>
              </a:r>
              <a:r>
                <a:rPr lang="en-US" altLang="zh-CN" b="1" baseline="30000" dirty="0">
                  <a:solidFill>
                    <a:srgbClr val="FF0000"/>
                  </a:solidFill>
                </a:rPr>
                <a:t>3</a:t>
              </a:r>
              <a:endParaRPr lang="zh-CN" altLang="en-US" b="1" dirty="0">
                <a:solidFill>
                  <a:srgbClr val="FF0000"/>
                </a:solidFill>
              </a:endParaRPr>
            </a:p>
          </p:txBody>
        </p:sp>
        <p:sp>
          <p:nvSpPr>
            <p:cNvPr id="13" name="矩形 12"/>
            <p:cNvSpPr/>
            <p:nvPr/>
          </p:nvSpPr>
          <p:spPr>
            <a:xfrm>
              <a:off x="1885712" y="2015609"/>
              <a:ext cx="1677062" cy="369332"/>
            </a:xfrm>
            <a:prstGeom prst="rect">
              <a:avLst/>
            </a:prstGeom>
          </p:spPr>
          <p:txBody>
            <a:bodyPr wrap="none">
              <a:spAutoFit/>
            </a:bodyPr>
            <a:lstStyle/>
            <a:p>
              <a:r>
                <a:rPr lang="zh-CN" altLang="en-US" b="1" dirty="0"/>
                <a:t>国际单位 ：</a:t>
              </a:r>
              <a:r>
                <a:rPr lang="en-US" altLang="zh-CN" b="1" dirty="0"/>
                <a:t>m</a:t>
              </a:r>
              <a:r>
                <a:rPr lang="en-US" altLang="zh-CN" b="1" baseline="30000" dirty="0"/>
                <a:t>3</a:t>
              </a:r>
              <a:endParaRPr lang="zh-CN" altLang="en-US" b="1" dirty="0"/>
            </a:p>
          </p:txBody>
        </p:sp>
      </p:grpSp>
      <p:grpSp>
        <p:nvGrpSpPr>
          <p:cNvPr id="20" name="组合 19"/>
          <p:cNvGrpSpPr/>
          <p:nvPr/>
        </p:nvGrpSpPr>
        <p:grpSpPr>
          <a:xfrm>
            <a:off x="3076575" y="2734468"/>
            <a:ext cx="1234633" cy="635239"/>
            <a:chOff x="3076575" y="2734468"/>
            <a:chExt cx="1234633" cy="635239"/>
          </a:xfrm>
        </p:grpSpPr>
        <p:sp>
          <p:nvSpPr>
            <p:cNvPr id="14" name="TextBox 13"/>
            <p:cNvSpPr txBox="1"/>
            <p:nvPr/>
          </p:nvSpPr>
          <p:spPr>
            <a:xfrm>
              <a:off x="3076575" y="3000375"/>
              <a:ext cx="1234633" cy="369332"/>
            </a:xfrm>
            <a:prstGeom prst="rect">
              <a:avLst/>
            </a:prstGeom>
            <a:noFill/>
          </p:spPr>
          <p:txBody>
            <a:bodyPr wrap="none" rtlCol="0">
              <a:spAutoFit/>
            </a:bodyPr>
            <a:lstStyle/>
            <a:p>
              <a:r>
                <a:rPr lang="en-US" altLang="zh-CN" b="1" dirty="0"/>
                <a:t>1L=10</a:t>
              </a:r>
              <a:r>
                <a:rPr lang="en-US" altLang="zh-CN" b="1" baseline="30000" dirty="0"/>
                <a:t>3</a:t>
              </a:r>
              <a:r>
                <a:rPr lang="en-US" altLang="zh-CN" b="1" dirty="0"/>
                <a:t>mL</a:t>
              </a:r>
              <a:endParaRPr lang="zh-CN" altLang="en-US" b="1" dirty="0"/>
            </a:p>
          </p:txBody>
        </p:sp>
        <p:cxnSp>
          <p:nvCxnSpPr>
            <p:cNvPr id="16" name="直接箭头连接符 15"/>
            <p:cNvCxnSpPr/>
            <p:nvPr/>
          </p:nvCxnSpPr>
          <p:spPr>
            <a:xfrm rot="5400000">
              <a:off x="3067051" y="2895601"/>
              <a:ext cx="323854"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9" name="直接箭头连接符 18"/>
            <p:cNvCxnSpPr/>
            <p:nvPr/>
          </p:nvCxnSpPr>
          <p:spPr>
            <a:xfrm rot="5400000">
              <a:off x="3895726" y="2933701"/>
              <a:ext cx="323854"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sp>
        <p:nvSpPr>
          <p:cNvPr id="50" name="矩形 49"/>
          <p:cNvSpPr/>
          <p:nvPr/>
        </p:nvSpPr>
        <p:spPr>
          <a:xfrm>
            <a:off x="2057401" y="5019674"/>
            <a:ext cx="1914524" cy="457201"/>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80974" y="4476750"/>
            <a:ext cx="1514475" cy="369332"/>
          </a:xfrm>
          <a:prstGeom prst="rect">
            <a:avLst/>
          </a:prstGeom>
          <a:noFill/>
          <a:ln w="38100">
            <a:solidFill>
              <a:srgbClr val="00B0F0"/>
            </a:solidFill>
          </a:ln>
        </p:spPr>
        <p:txBody>
          <a:bodyPr wrap="square" rtlCol="0">
            <a:spAutoFit/>
          </a:bodyPr>
          <a:lstStyle/>
          <a:p>
            <a:r>
              <a:rPr lang="en-US" altLang="zh-CN" dirty="0"/>
              <a:t>5</a:t>
            </a:r>
            <a:r>
              <a:rPr lang="zh-CN" altLang="en-US" dirty="0"/>
              <a:t>、速度（</a:t>
            </a:r>
            <a:r>
              <a:rPr lang="en-US" altLang="zh-CN" dirty="0"/>
              <a:t>v</a:t>
            </a:r>
            <a:r>
              <a:rPr lang="zh-CN" altLang="en-US" dirty="0"/>
              <a:t>）</a:t>
            </a:r>
          </a:p>
        </p:txBody>
      </p:sp>
      <p:sp>
        <p:nvSpPr>
          <p:cNvPr id="26" name="矩形 25"/>
          <p:cNvSpPr/>
          <p:nvPr/>
        </p:nvSpPr>
        <p:spPr>
          <a:xfrm>
            <a:off x="1895475" y="4525060"/>
            <a:ext cx="6096000" cy="923330"/>
          </a:xfrm>
          <a:prstGeom prst="rect">
            <a:avLst/>
          </a:prstGeom>
        </p:spPr>
        <p:txBody>
          <a:bodyPr>
            <a:spAutoFit/>
          </a:bodyPr>
          <a:lstStyle/>
          <a:p>
            <a:r>
              <a:rPr lang="zh-CN" altLang="en-US" b="1" dirty="0"/>
              <a:t>国际单位：</a:t>
            </a:r>
            <a:r>
              <a:rPr lang="en-US" b="1" dirty="0"/>
              <a:t>m/s</a:t>
            </a:r>
          </a:p>
          <a:p>
            <a:endParaRPr lang="en-US" b="1" dirty="0"/>
          </a:p>
          <a:p>
            <a:r>
              <a:rPr lang="en-US" b="1" dirty="0"/>
              <a:t>   1 m/s=3.6 km/h    </a:t>
            </a:r>
            <a:endParaRPr lang="zh-CN" altLang="en-US" b="1" dirty="0"/>
          </a:p>
        </p:txBody>
      </p:sp>
      <p:sp>
        <p:nvSpPr>
          <p:cNvPr id="49" name="矩形 48"/>
          <p:cNvSpPr/>
          <p:nvPr/>
        </p:nvSpPr>
        <p:spPr>
          <a:xfrm>
            <a:off x="1857376" y="6200774"/>
            <a:ext cx="1409700" cy="466725"/>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90499" y="5695950"/>
            <a:ext cx="1514475" cy="369332"/>
          </a:xfrm>
          <a:prstGeom prst="rect">
            <a:avLst/>
          </a:prstGeom>
          <a:noFill/>
          <a:ln w="38100">
            <a:solidFill>
              <a:srgbClr val="00B0F0"/>
            </a:solidFill>
          </a:ln>
        </p:spPr>
        <p:txBody>
          <a:bodyPr wrap="square" rtlCol="0">
            <a:spAutoFit/>
          </a:bodyPr>
          <a:lstStyle/>
          <a:p>
            <a:r>
              <a:rPr lang="en-US" altLang="zh-CN" dirty="0"/>
              <a:t>6</a:t>
            </a:r>
            <a:r>
              <a:rPr lang="zh-CN" altLang="en-US" dirty="0"/>
              <a:t>、质量（</a:t>
            </a:r>
            <a:r>
              <a:rPr lang="en-US" altLang="zh-CN" dirty="0"/>
              <a:t>m</a:t>
            </a:r>
            <a:r>
              <a:rPr lang="zh-CN" altLang="en-US" dirty="0"/>
              <a:t>）</a:t>
            </a:r>
          </a:p>
        </p:txBody>
      </p:sp>
      <p:sp>
        <p:nvSpPr>
          <p:cNvPr id="29" name="矩形 28"/>
          <p:cNvSpPr/>
          <p:nvPr/>
        </p:nvSpPr>
        <p:spPr>
          <a:xfrm>
            <a:off x="1885950" y="5686246"/>
            <a:ext cx="6096000" cy="923330"/>
          </a:xfrm>
          <a:prstGeom prst="rect">
            <a:avLst/>
          </a:prstGeom>
        </p:spPr>
        <p:txBody>
          <a:bodyPr>
            <a:spAutoFit/>
          </a:bodyPr>
          <a:lstStyle/>
          <a:p>
            <a:r>
              <a:rPr lang="zh-CN" altLang="en-US" b="1" dirty="0"/>
              <a:t>国际单位：</a:t>
            </a:r>
            <a:r>
              <a:rPr lang="en-US" b="1" dirty="0"/>
              <a:t>kg</a:t>
            </a:r>
          </a:p>
          <a:p>
            <a:endParaRPr lang="en-US" b="1" dirty="0"/>
          </a:p>
          <a:p>
            <a:r>
              <a:rPr lang="en-US" b="1" dirty="0"/>
              <a:t>   1</a:t>
            </a:r>
            <a:r>
              <a:rPr lang="en-US" b="1" dirty="0">
                <a:solidFill>
                  <a:srgbClr val="FF0000"/>
                </a:solidFill>
              </a:rPr>
              <a:t>t</a:t>
            </a:r>
            <a:r>
              <a:rPr lang="en-US" b="1" dirty="0"/>
              <a:t>=10</a:t>
            </a:r>
            <a:r>
              <a:rPr lang="en-US" b="1" baseline="30000" dirty="0"/>
              <a:t>3</a:t>
            </a:r>
            <a:r>
              <a:rPr lang="en-US" b="1" dirty="0">
                <a:solidFill>
                  <a:srgbClr val="FF0000"/>
                </a:solidFill>
              </a:rPr>
              <a:t>kg</a:t>
            </a:r>
            <a:r>
              <a:rPr lang="en-US" b="1" dirty="0"/>
              <a:t>  =10</a:t>
            </a:r>
            <a:r>
              <a:rPr lang="en-US" b="1" baseline="30000" dirty="0"/>
              <a:t>6</a:t>
            </a:r>
            <a:r>
              <a:rPr lang="en-US" b="1" dirty="0">
                <a:solidFill>
                  <a:srgbClr val="FF0000"/>
                </a:solidFill>
              </a:rPr>
              <a:t>g</a:t>
            </a:r>
            <a:r>
              <a:rPr lang="en-US" b="1" dirty="0"/>
              <a:t>=10</a:t>
            </a:r>
            <a:r>
              <a:rPr lang="en-US" b="1" baseline="30000" dirty="0"/>
              <a:t>6</a:t>
            </a:r>
            <a:r>
              <a:rPr lang="en-US" b="1" dirty="0">
                <a:solidFill>
                  <a:srgbClr val="FF0000"/>
                </a:solidFill>
              </a:rPr>
              <a:t>mg</a:t>
            </a:r>
            <a:endParaRPr lang="zh-CN" altLang="en-US" b="1" dirty="0">
              <a:solidFill>
                <a:srgbClr val="FF0000"/>
              </a:solidFill>
            </a:endParaRPr>
          </a:p>
        </p:txBody>
      </p:sp>
      <p:sp>
        <p:nvSpPr>
          <p:cNvPr id="30" name="TextBox 29"/>
          <p:cNvSpPr txBox="1"/>
          <p:nvPr/>
        </p:nvSpPr>
        <p:spPr>
          <a:xfrm>
            <a:off x="6000749" y="1000125"/>
            <a:ext cx="1514475" cy="369332"/>
          </a:xfrm>
          <a:prstGeom prst="rect">
            <a:avLst/>
          </a:prstGeom>
          <a:noFill/>
          <a:ln w="38100">
            <a:solidFill>
              <a:srgbClr val="00B0F0"/>
            </a:solidFill>
          </a:ln>
        </p:spPr>
        <p:txBody>
          <a:bodyPr wrap="square" rtlCol="0">
            <a:spAutoFit/>
          </a:bodyPr>
          <a:lstStyle/>
          <a:p>
            <a:r>
              <a:rPr lang="en-US" altLang="zh-CN" dirty="0"/>
              <a:t>7</a:t>
            </a:r>
            <a:r>
              <a:rPr lang="zh-CN" altLang="en-US" dirty="0"/>
              <a:t>、密度（</a:t>
            </a:r>
            <a:r>
              <a:rPr lang="el-GR" altLang="zh-CN" dirty="0"/>
              <a:t>ρ</a:t>
            </a:r>
            <a:r>
              <a:rPr lang="zh-CN" altLang="en-US" dirty="0"/>
              <a:t>）</a:t>
            </a:r>
          </a:p>
        </p:txBody>
      </p:sp>
      <p:grpSp>
        <p:nvGrpSpPr>
          <p:cNvPr id="33" name="组合 32"/>
          <p:cNvGrpSpPr/>
          <p:nvPr/>
        </p:nvGrpSpPr>
        <p:grpSpPr>
          <a:xfrm>
            <a:off x="7791584" y="996434"/>
            <a:ext cx="2895549" cy="950357"/>
            <a:chOff x="7791584" y="996434"/>
            <a:chExt cx="2895549" cy="950357"/>
          </a:xfrm>
        </p:grpSpPr>
        <p:sp>
          <p:nvSpPr>
            <p:cNvPr id="31" name="矩形 30"/>
            <p:cNvSpPr/>
            <p:nvPr/>
          </p:nvSpPr>
          <p:spPr>
            <a:xfrm>
              <a:off x="7918426" y="1577459"/>
              <a:ext cx="2768707" cy="369332"/>
            </a:xfrm>
            <a:prstGeom prst="rect">
              <a:avLst/>
            </a:prstGeom>
          </p:spPr>
          <p:txBody>
            <a:bodyPr wrap="none">
              <a:spAutoFit/>
            </a:bodyPr>
            <a:lstStyle/>
            <a:p>
              <a:r>
                <a:rPr lang="en-US" altLang="zh-CN" b="1" dirty="0">
                  <a:ea typeface="宋体" pitchFamily="2" charset="-122"/>
                  <a:cs typeface="Times New Roman" pitchFamily="18" charset="0"/>
                </a:rPr>
                <a:t>1g/cm</a:t>
              </a:r>
              <a:r>
                <a:rPr lang="en-US" altLang="zh-CN" b="1" baseline="30000" dirty="0">
                  <a:ea typeface="宋体" pitchFamily="2" charset="-122"/>
                  <a:cs typeface="Times New Roman" pitchFamily="18" charset="0"/>
                </a:rPr>
                <a:t>3</a:t>
              </a:r>
              <a:r>
                <a:rPr lang="en-US" altLang="zh-CN" b="1" dirty="0"/>
                <a:t> = </a:t>
              </a:r>
              <a:r>
                <a:rPr lang="en-US" altLang="zh-CN" b="1" dirty="0">
                  <a:ea typeface="宋体" pitchFamily="2" charset="-122"/>
                  <a:cs typeface="Times New Roman" pitchFamily="18" charset="0"/>
                </a:rPr>
                <a:t>1.0</a:t>
              </a:r>
              <a:r>
                <a:rPr lang="en-US" b="1" dirty="0"/>
                <a:t>ⅹ</a:t>
              </a:r>
              <a:r>
                <a:rPr lang="en-US" altLang="zh-CN" b="1" dirty="0">
                  <a:ea typeface="宋体" pitchFamily="2" charset="-122"/>
                  <a:cs typeface="Times New Roman" pitchFamily="18" charset="0"/>
                </a:rPr>
                <a:t>10</a:t>
              </a:r>
              <a:r>
                <a:rPr lang="en-US" altLang="zh-CN" b="1" baseline="30000" dirty="0">
                  <a:ea typeface="宋体" pitchFamily="2" charset="-122"/>
                  <a:cs typeface="Times New Roman" pitchFamily="18" charset="0"/>
                </a:rPr>
                <a:t>3</a:t>
              </a:r>
              <a:r>
                <a:rPr lang="en-US" altLang="zh-CN" b="1" dirty="0">
                  <a:ea typeface="宋体" pitchFamily="2" charset="-122"/>
                  <a:cs typeface="Times New Roman" pitchFamily="18" charset="0"/>
                </a:rPr>
                <a:t>kg/m</a:t>
              </a:r>
              <a:r>
                <a:rPr lang="en-US" altLang="zh-CN" b="1" baseline="30000" dirty="0">
                  <a:ea typeface="宋体" pitchFamily="2" charset="-122"/>
                  <a:cs typeface="Times New Roman" pitchFamily="18" charset="0"/>
                </a:rPr>
                <a:t>3</a:t>
              </a:r>
              <a:endParaRPr lang="zh-CN" altLang="en-US" b="1" dirty="0"/>
            </a:p>
          </p:txBody>
        </p:sp>
        <p:sp>
          <p:nvSpPr>
            <p:cNvPr id="32" name="矩形 31"/>
            <p:cNvSpPr/>
            <p:nvPr/>
          </p:nvSpPr>
          <p:spPr>
            <a:xfrm>
              <a:off x="7791584" y="996434"/>
              <a:ext cx="1986441" cy="369332"/>
            </a:xfrm>
            <a:prstGeom prst="rect">
              <a:avLst/>
            </a:prstGeom>
          </p:spPr>
          <p:txBody>
            <a:bodyPr wrap="none">
              <a:spAutoFit/>
            </a:bodyPr>
            <a:lstStyle/>
            <a:p>
              <a:r>
                <a:rPr lang="zh-CN" altLang="en-US" b="1" dirty="0"/>
                <a:t>国际单位：</a:t>
              </a:r>
              <a:r>
                <a:rPr lang="en-US" altLang="zh-CN" b="1" dirty="0">
                  <a:ea typeface="宋体" pitchFamily="2" charset="-122"/>
                  <a:cs typeface="Times New Roman" pitchFamily="18" charset="0"/>
                </a:rPr>
                <a:t>kg/m</a:t>
              </a:r>
              <a:r>
                <a:rPr lang="en-US" altLang="zh-CN" b="1" baseline="30000" dirty="0">
                  <a:ea typeface="宋体" pitchFamily="2" charset="-122"/>
                  <a:cs typeface="Times New Roman" pitchFamily="18" charset="0"/>
                </a:rPr>
                <a:t>3</a:t>
              </a:r>
              <a:endParaRPr lang="en-US" b="1" dirty="0"/>
            </a:p>
          </p:txBody>
        </p:sp>
      </p:grpSp>
      <p:sp>
        <p:nvSpPr>
          <p:cNvPr id="34" name="TextBox 33"/>
          <p:cNvSpPr txBox="1"/>
          <p:nvPr/>
        </p:nvSpPr>
        <p:spPr>
          <a:xfrm>
            <a:off x="6010274" y="2019300"/>
            <a:ext cx="1514475" cy="369332"/>
          </a:xfrm>
          <a:prstGeom prst="rect">
            <a:avLst/>
          </a:prstGeom>
          <a:noFill/>
          <a:ln w="38100">
            <a:solidFill>
              <a:srgbClr val="00B0F0"/>
            </a:solidFill>
          </a:ln>
        </p:spPr>
        <p:txBody>
          <a:bodyPr wrap="square" rtlCol="0">
            <a:spAutoFit/>
          </a:bodyPr>
          <a:lstStyle/>
          <a:p>
            <a:r>
              <a:rPr lang="en-US" altLang="zh-CN" dirty="0"/>
              <a:t>8</a:t>
            </a:r>
            <a:r>
              <a:rPr lang="zh-CN" altLang="en-US" dirty="0"/>
              <a:t>、力（</a:t>
            </a:r>
            <a:r>
              <a:rPr lang="en-US" altLang="zh-CN" dirty="0"/>
              <a:t>F</a:t>
            </a:r>
            <a:r>
              <a:rPr lang="zh-CN" altLang="en-US" dirty="0"/>
              <a:t>）</a:t>
            </a:r>
          </a:p>
        </p:txBody>
      </p:sp>
      <p:sp>
        <p:nvSpPr>
          <p:cNvPr id="35" name="矩形 34"/>
          <p:cNvSpPr/>
          <p:nvPr/>
        </p:nvSpPr>
        <p:spPr>
          <a:xfrm>
            <a:off x="7839209" y="2025134"/>
            <a:ext cx="1507144" cy="369332"/>
          </a:xfrm>
          <a:prstGeom prst="rect">
            <a:avLst/>
          </a:prstGeom>
        </p:spPr>
        <p:txBody>
          <a:bodyPr wrap="none">
            <a:spAutoFit/>
          </a:bodyPr>
          <a:lstStyle/>
          <a:p>
            <a:r>
              <a:rPr lang="zh-CN" altLang="en-US" b="1" dirty="0"/>
              <a:t>国际单位：</a:t>
            </a:r>
            <a:r>
              <a:rPr lang="en-US" altLang="zh-CN" b="1" dirty="0"/>
              <a:t>N</a:t>
            </a:r>
            <a:endParaRPr lang="en-US" b="1" dirty="0"/>
          </a:p>
        </p:txBody>
      </p:sp>
      <p:sp>
        <p:nvSpPr>
          <p:cNvPr id="39" name="TextBox 38"/>
          <p:cNvSpPr txBox="1"/>
          <p:nvPr/>
        </p:nvSpPr>
        <p:spPr>
          <a:xfrm>
            <a:off x="6038849" y="4476750"/>
            <a:ext cx="1514475" cy="369332"/>
          </a:xfrm>
          <a:prstGeom prst="rect">
            <a:avLst/>
          </a:prstGeom>
          <a:noFill/>
          <a:ln w="38100">
            <a:solidFill>
              <a:srgbClr val="00B0F0"/>
            </a:solidFill>
          </a:ln>
        </p:spPr>
        <p:txBody>
          <a:bodyPr wrap="square" rtlCol="0">
            <a:spAutoFit/>
          </a:bodyPr>
          <a:lstStyle/>
          <a:p>
            <a:r>
              <a:rPr lang="en-US" altLang="zh-CN" dirty="0"/>
              <a:t>11</a:t>
            </a:r>
            <a:r>
              <a:rPr lang="zh-CN" altLang="en-US" dirty="0"/>
              <a:t>、功率（</a:t>
            </a:r>
            <a:r>
              <a:rPr lang="en-US" altLang="zh-CN" dirty="0"/>
              <a:t>P</a:t>
            </a:r>
            <a:r>
              <a:rPr lang="zh-CN" altLang="en-US" dirty="0"/>
              <a:t>）</a:t>
            </a:r>
          </a:p>
        </p:txBody>
      </p:sp>
      <p:sp>
        <p:nvSpPr>
          <p:cNvPr id="36" name="TextBox 35"/>
          <p:cNvSpPr txBox="1"/>
          <p:nvPr/>
        </p:nvSpPr>
        <p:spPr>
          <a:xfrm>
            <a:off x="6029324" y="2609850"/>
            <a:ext cx="1514475" cy="369332"/>
          </a:xfrm>
          <a:prstGeom prst="rect">
            <a:avLst/>
          </a:prstGeom>
          <a:noFill/>
          <a:ln w="38100">
            <a:solidFill>
              <a:srgbClr val="00B0F0"/>
            </a:solidFill>
          </a:ln>
        </p:spPr>
        <p:txBody>
          <a:bodyPr wrap="square" rtlCol="0">
            <a:spAutoFit/>
          </a:bodyPr>
          <a:lstStyle/>
          <a:p>
            <a:r>
              <a:rPr lang="en-US" altLang="zh-CN" dirty="0"/>
              <a:t>9</a:t>
            </a:r>
            <a:r>
              <a:rPr lang="zh-CN" altLang="en-US" dirty="0"/>
              <a:t>、压强（</a:t>
            </a:r>
            <a:r>
              <a:rPr lang="en-US" altLang="zh-CN" dirty="0"/>
              <a:t>p</a:t>
            </a:r>
            <a:r>
              <a:rPr lang="zh-CN" altLang="en-US" dirty="0"/>
              <a:t>）</a:t>
            </a:r>
          </a:p>
        </p:txBody>
      </p:sp>
      <p:grpSp>
        <p:nvGrpSpPr>
          <p:cNvPr id="42" name="组合 41"/>
          <p:cNvGrpSpPr/>
          <p:nvPr/>
        </p:nvGrpSpPr>
        <p:grpSpPr>
          <a:xfrm>
            <a:off x="7867784" y="2606159"/>
            <a:ext cx="2641957" cy="954048"/>
            <a:chOff x="7867784" y="2606159"/>
            <a:chExt cx="2641957" cy="954048"/>
          </a:xfrm>
        </p:grpSpPr>
        <p:sp>
          <p:nvSpPr>
            <p:cNvPr id="40" name="矩形 39"/>
            <p:cNvSpPr/>
            <p:nvPr/>
          </p:nvSpPr>
          <p:spPr>
            <a:xfrm>
              <a:off x="7867784" y="2606159"/>
              <a:ext cx="1580882" cy="369332"/>
            </a:xfrm>
            <a:prstGeom prst="rect">
              <a:avLst/>
            </a:prstGeom>
          </p:spPr>
          <p:txBody>
            <a:bodyPr wrap="none">
              <a:spAutoFit/>
            </a:bodyPr>
            <a:lstStyle/>
            <a:p>
              <a:r>
                <a:rPr lang="zh-CN" altLang="en-US" b="1" dirty="0"/>
                <a:t>国际单位：</a:t>
              </a:r>
              <a:r>
                <a:rPr lang="en-US" altLang="zh-CN" b="1" dirty="0"/>
                <a:t>Pa</a:t>
              </a:r>
              <a:endParaRPr lang="en-US" b="1" dirty="0"/>
            </a:p>
          </p:txBody>
        </p:sp>
        <p:sp>
          <p:nvSpPr>
            <p:cNvPr id="41" name="TextBox 40"/>
            <p:cNvSpPr txBox="1"/>
            <p:nvPr/>
          </p:nvSpPr>
          <p:spPr>
            <a:xfrm>
              <a:off x="8029575" y="3190875"/>
              <a:ext cx="2480166" cy="369332"/>
            </a:xfrm>
            <a:prstGeom prst="rect">
              <a:avLst/>
            </a:prstGeom>
            <a:noFill/>
          </p:spPr>
          <p:txBody>
            <a:bodyPr wrap="none" rtlCol="0">
              <a:spAutoFit/>
            </a:bodyPr>
            <a:lstStyle/>
            <a:p>
              <a:r>
                <a:rPr lang="en-US" altLang="zh-CN" b="1" dirty="0"/>
                <a:t>1MPa=10</a:t>
              </a:r>
              <a:r>
                <a:rPr lang="en-US" altLang="zh-CN" b="1" baseline="30000" dirty="0">
                  <a:ea typeface="宋体" pitchFamily="2" charset="-122"/>
                  <a:cs typeface="Times New Roman" pitchFamily="18" charset="0"/>
                </a:rPr>
                <a:t>3</a:t>
              </a:r>
              <a:r>
                <a:rPr lang="en-US" altLang="zh-CN" b="1" dirty="0"/>
                <a:t>kPa=10</a:t>
              </a:r>
              <a:r>
                <a:rPr lang="en-US" altLang="zh-CN" b="1" baseline="30000" dirty="0">
                  <a:ea typeface="宋体" pitchFamily="2" charset="-122"/>
                  <a:cs typeface="Times New Roman" pitchFamily="18" charset="0"/>
                </a:rPr>
                <a:t>6</a:t>
              </a:r>
              <a:r>
                <a:rPr lang="en-US" altLang="zh-CN" b="1" dirty="0"/>
                <a:t> Pa</a:t>
              </a:r>
              <a:endParaRPr lang="zh-CN" altLang="en-US" b="1" dirty="0"/>
            </a:p>
          </p:txBody>
        </p:sp>
      </p:grpSp>
      <p:sp>
        <p:nvSpPr>
          <p:cNvPr id="37" name="TextBox 36"/>
          <p:cNvSpPr txBox="1"/>
          <p:nvPr/>
        </p:nvSpPr>
        <p:spPr>
          <a:xfrm>
            <a:off x="6048374" y="3705225"/>
            <a:ext cx="1514475" cy="369332"/>
          </a:xfrm>
          <a:prstGeom prst="rect">
            <a:avLst/>
          </a:prstGeom>
          <a:noFill/>
          <a:ln w="38100">
            <a:solidFill>
              <a:srgbClr val="00B0F0"/>
            </a:solidFill>
          </a:ln>
        </p:spPr>
        <p:txBody>
          <a:bodyPr wrap="square" rtlCol="0">
            <a:spAutoFit/>
          </a:bodyPr>
          <a:lstStyle/>
          <a:p>
            <a:r>
              <a:rPr lang="en-US" altLang="zh-CN" dirty="0"/>
              <a:t>10</a:t>
            </a:r>
            <a:r>
              <a:rPr lang="zh-CN" altLang="en-US" dirty="0"/>
              <a:t>、功（</a:t>
            </a:r>
            <a:r>
              <a:rPr lang="en-US" altLang="zh-CN" dirty="0"/>
              <a:t>W</a:t>
            </a:r>
            <a:r>
              <a:rPr lang="zh-CN" altLang="en-US" dirty="0"/>
              <a:t>）</a:t>
            </a:r>
          </a:p>
        </p:txBody>
      </p:sp>
      <p:sp>
        <p:nvSpPr>
          <p:cNvPr id="43" name="矩形 42"/>
          <p:cNvSpPr/>
          <p:nvPr/>
        </p:nvSpPr>
        <p:spPr>
          <a:xfrm>
            <a:off x="7896359" y="3711059"/>
            <a:ext cx="1417376" cy="369332"/>
          </a:xfrm>
          <a:prstGeom prst="rect">
            <a:avLst/>
          </a:prstGeom>
        </p:spPr>
        <p:txBody>
          <a:bodyPr wrap="none">
            <a:spAutoFit/>
          </a:bodyPr>
          <a:lstStyle/>
          <a:p>
            <a:r>
              <a:rPr lang="zh-CN" altLang="en-US" b="1" dirty="0"/>
              <a:t>国际单位：</a:t>
            </a:r>
            <a:r>
              <a:rPr lang="en-US" altLang="zh-CN" b="1" dirty="0"/>
              <a:t>J</a:t>
            </a:r>
            <a:endParaRPr lang="en-US" b="1" dirty="0"/>
          </a:p>
        </p:txBody>
      </p:sp>
      <p:grpSp>
        <p:nvGrpSpPr>
          <p:cNvPr id="44" name="组合 43"/>
          <p:cNvGrpSpPr/>
          <p:nvPr/>
        </p:nvGrpSpPr>
        <p:grpSpPr>
          <a:xfrm>
            <a:off x="7905884" y="4434959"/>
            <a:ext cx="1635666" cy="925473"/>
            <a:chOff x="7810634" y="2529959"/>
            <a:chExt cx="1635666" cy="925473"/>
          </a:xfrm>
        </p:grpSpPr>
        <p:sp>
          <p:nvSpPr>
            <p:cNvPr id="45" name="矩形 44"/>
            <p:cNvSpPr/>
            <p:nvPr/>
          </p:nvSpPr>
          <p:spPr>
            <a:xfrm>
              <a:off x="7810634" y="2529959"/>
              <a:ext cx="1500732" cy="369332"/>
            </a:xfrm>
            <a:prstGeom prst="rect">
              <a:avLst/>
            </a:prstGeom>
          </p:spPr>
          <p:txBody>
            <a:bodyPr wrap="none">
              <a:spAutoFit/>
            </a:bodyPr>
            <a:lstStyle/>
            <a:p>
              <a:r>
                <a:rPr lang="zh-CN" altLang="en-US" b="1" dirty="0"/>
                <a:t>国际单位：</a:t>
              </a:r>
              <a:r>
                <a:rPr lang="en-US" altLang="zh-CN" b="1" dirty="0"/>
                <a:t>w</a:t>
              </a:r>
            </a:p>
          </p:txBody>
        </p:sp>
        <p:sp>
          <p:nvSpPr>
            <p:cNvPr id="46" name="TextBox 45"/>
            <p:cNvSpPr txBox="1"/>
            <p:nvPr/>
          </p:nvSpPr>
          <p:spPr>
            <a:xfrm>
              <a:off x="8096250" y="3086100"/>
              <a:ext cx="1350050" cy="369332"/>
            </a:xfrm>
            <a:prstGeom prst="rect">
              <a:avLst/>
            </a:prstGeom>
            <a:noFill/>
          </p:spPr>
          <p:txBody>
            <a:bodyPr wrap="none" rtlCol="0">
              <a:spAutoFit/>
            </a:bodyPr>
            <a:lstStyle/>
            <a:p>
              <a:r>
                <a:rPr lang="en-US" altLang="zh-CN" b="1" dirty="0"/>
                <a:t>1kw=10</a:t>
              </a:r>
              <a:r>
                <a:rPr lang="en-US" altLang="zh-CN" b="1" baseline="30000" dirty="0">
                  <a:ea typeface="宋体" pitchFamily="2" charset="-122"/>
                  <a:cs typeface="Times New Roman" pitchFamily="18" charset="0"/>
                </a:rPr>
                <a:t>3</a:t>
              </a:r>
              <a:r>
                <a:rPr lang="en-US" altLang="zh-CN" b="1" dirty="0"/>
                <a:t> w</a:t>
              </a:r>
              <a:endParaRPr lang="zh-CN" altLang="en-US"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6"/>
          <p:cNvSpPr txBox="1"/>
          <p:nvPr/>
        </p:nvSpPr>
        <p:spPr>
          <a:xfrm>
            <a:off x="3885669" y="3941454"/>
            <a:ext cx="1824117" cy="485454"/>
          </a:xfrm>
          <a:prstGeom prst="rect">
            <a:avLst/>
          </a:prstGeom>
          <a:noFill/>
        </p:spPr>
        <p:txBody>
          <a:bodyPr wrap="square" rtlCol="0">
            <a:spAutoFit/>
          </a:bodyPr>
          <a:lstStyle/>
          <a:p>
            <a:pPr>
              <a:lnSpc>
                <a:spcPct val="130000"/>
              </a:lnSpc>
            </a:pPr>
            <a:r>
              <a:rPr lang="zh-CN" altLang="en-US" sz="2135" spc="-200" dirty="0">
                <a:solidFill>
                  <a:schemeClr val="bg1"/>
                </a:solidFill>
                <a:cs typeface="+mn-ea"/>
                <a:sym typeface="+mn-lt"/>
              </a:rPr>
              <a:t>质量和重力</a:t>
            </a:r>
          </a:p>
        </p:txBody>
      </p:sp>
      <p:sp>
        <p:nvSpPr>
          <p:cNvPr id="34" name="TextBox 36"/>
          <p:cNvSpPr txBox="1"/>
          <p:nvPr/>
        </p:nvSpPr>
        <p:spPr>
          <a:xfrm>
            <a:off x="3885669" y="5327668"/>
            <a:ext cx="1824117" cy="485454"/>
          </a:xfrm>
          <a:prstGeom prst="rect">
            <a:avLst/>
          </a:prstGeom>
          <a:noFill/>
        </p:spPr>
        <p:txBody>
          <a:bodyPr wrap="square" rtlCol="0">
            <a:spAutoFit/>
          </a:bodyPr>
          <a:lstStyle/>
          <a:p>
            <a:pPr>
              <a:lnSpc>
                <a:spcPct val="130000"/>
              </a:lnSpc>
            </a:pPr>
            <a:r>
              <a:rPr lang="zh-CN" altLang="en-US" sz="2135" spc="-200" dirty="0">
                <a:solidFill>
                  <a:schemeClr val="bg1"/>
                </a:solidFill>
                <a:cs typeface="+mn-ea"/>
                <a:sym typeface="+mn-lt"/>
              </a:rPr>
              <a:t>速度和压强</a:t>
            </a:r>
          </a:p>
        </p:txBody>
      </p:sp>
      <p:cxnSp>
        <p:nvCxnSpPr>
          <p:cNvPr id="51" name="直接连接符 50"/>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57175" y="142875"/>
            <a:ext cx="3786614" cy="707886"/>
          </a:xfrm>
          <a:prstGeom prst="rect">
            <a:avLst/>
          </a:prstGeom>
          <a:noFill/>
        </p:spPr>
        <p:txBody>
          <a:bodyPr wrap="none" rtlCol="0">
            <a:spAutoFit/>
          </a:bodyPr>
          <a:lstStyle/>
          <a:p>
            <a:r>
              <a:rPr lang="zh-CN" altLang="en-US" sz="4000" b="1" dirty="0">
                <a:latin typeface="仿宋" pitchFamily="49" charset="-122"/>
                <a:ea typeface="仿宋" pitchFamily="49" charset="-122"/>
              </a:rPr>
              <a:t>二、直接判断类</a:t>
            </a:r>
          </a:p>
        </p:txBody>
      </p:sp>
      <p:grpSp>
        <p:nvGrpSpPr>
          <p:cNvPr id="35" name="组合 34"/>
          <p:cNvGrpSpPr/>
          <p:nvPr/>
        </p:nvGrpSpPr>
        <p:grpSpPr>
          <a:xfrm>
            <a:off x="739198" y="1838325"/>
            <a:ext cx="5744085" cy="1011191"/>
            <a:chOff x="651779" y="1133475"/>
            <a:chExt cx="5711673" cy="1011191"/>
          </a:xfrm>
        </p:grpSpPr>
        <p:sp>
          <p:nvSpPr>
            <p:cNvPr id="24" name="矩形 23"/>
            <p:cNvSpPr/>
            <p:nvPr/>
          </p:nvSpPr>
          <p:spPr>
            <a:xfrm>
              <a:off x="1296152" y="1209675"/>
              <a:ext cx="5067300" cy="86677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723164" y="1285875"/>
              <a:ext cx="4501443" cy="707886"/>
            </a:xfrm>
            <a:prstGeom prst="rect">
              <a:avLst/>
            </a:prstGeom>
            <a:noFill/>
          </p:spPr>
          <p:txBody>
            <a:bodyPr wrap="square" rtlCol="0">
              <a:spAutoFit/>
            </a:bodyPr>
            <a:lstStyle/>
            <a:p>
              <a:r>
                <a:rPr lang="zh-CN" altLang="en-US" sz="2000" b="1" dirty="0">
                  <a:solidFill>
                    <a:schemeClr val="bg1"/>
                  </a:solidFill>
                </a:rPr>
                <a:t>直接判断法：利用生活中物理常识的量直接排除错误或确定正确答案（排除）</a:t>
              </a:r>
            </a:p>
          </p:txBody>
        </p:sp>
        <p:grpSp>
          <p:nvGrpSpPr>
            <p:cNvPr id="20" name="组合 19"/>
            <p:cNvGrpSpPr/>
            <p:nvPr/>
          </p:nvGrpSpPr>
          <p:grpSpPr>
            <a:xfrm>
              <a:off x="651779" y="1133475"/>
              <a:ext cx="930907" cy="1011191"/>
              <a:chOff x="756554" y="1628775"/>
              <a:chExt cx="930907" cy="1011191"/>
            </a:xfrm>
          </p:grpSpPr>
          <p:sp>
            <p:nvSpPr>
              <p:cNvPr id="74" name="圆角矩形 73"/>
              <p:cNvSpPr/>
              <p:nvPr/>
            </p:nvSpPr>
            <p:spPr>
              <a:xfrm rot="2700000">
                <a:off x="737074" y="1689579"/>
                <a:ext cx="969867" cy="930907"/>
              </a:xfrm>
              <a:prstGeom prst="roundRect">
                <a:avLst>
                  <a:gd name="adj" fmla="val 6319"/>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endParaRPr>
              </a:p>
            </p:txBody>
          </p:sp>
          <p:sp>
            <p:nvSpPr>
              <p:cNvPr id="16" name="TextBox 15"/>
              <p:cNvSpPr txBox="1"/>
              <p:nvPr/>
            </p:nvSpPr>
            <p:spPr>
              <a:xfrm>
                <a:off x="940239" y="1628775"/>
                <a:ext cx="632107" cy="923330"/>
              </a:xfrm>
              <a:prstGeom prst="rect">
                <a:avLst/>
              </a:prstGeom>
              <a:noFill/>
              <a:ln>
                <a:noFill/>
              </a:ln>
            </p:spPr>
            <p:txBody>
              <a:bodyPr wrap="square" rtlCol="0">
                <a:spAutoFit/>
              </a:bodyPr>
              <a:lstStyle/>
              <a:p>
                <a:r>
                  <a:rPr lang="en-US" altLang="zh-CN" sz="5400" b="1" dirty="0">
                    <a:solidFill>
                      <a:schemeClr val="bg1"/>
                    </a:solidFill>
                    <a:latin typeface="仿宋" pitchFamily="49" charset="-122"/>
                    <a:ea typeface="仿宋" pitchFamily="49" charset="-122"/>
                  </a:rPr>
                  <a:t>1</a:t>
                </a:r>
                <a:endParaRPr lang="zh-CN" altLang="en-US" sz="5400" b="1" dirty="0">
                  <a:solidFill>
                    <a:schemeClr val="bg1"/>
                  </a:solidFill>
                  <a:latin typeface="仿宋" pitchFamily="49" charset="-122"/>
                  <a:ea typeface="仿宋" pitchFamily="49" charset="-122"/>
                </a:endParaRPr>
              </a:p>
            </p:txBody>
          </p:sp>
        </p:grpSp>
      </p:grpSp>
      <p:grpSp>
        <p:nvGrpSpPr>
          <p:cNvPr id="42" name="组合 41"/>
          <p:cNvGrpSpPr/>
          <p:nvPr/>
        </p:nvGrpSpPr>
        <p:grpSpPr>
          <a:xfrm>
            <a:off x="1131935" y="3057525"/>
            <a:ext cx="5392690" cy="944754"/>
            <a:chOff x="560435" y="2390775"/>
            <a:chExt cx="5392690" cy="944754"/>
          </a:xfrm>
        </p:grpSpPr>
        <p:sp>
          <p:nvSpPr>
            <p:cNvPr id="25" name="矩形 24"/>
            <p:cNvSpPr/>
            <p:nvPr/>
          </p:nvSpPr>
          <p:spPr>
            <a:xfrm>
              <a:off x="1219200" y="2428875"/>
              <a:ext cx="4714875" cy="90487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60435" y="2390775"/>
              <a:ext cx="969868" cy="944754"/>
              <a:chOff x="3360785" y="2847975"/>
              <a:chExt cx="969868" cy="944754"/>
            </a:xfrm>
          </p:grpSpPr>
          <p:sp>
            <p:nvSpPr>
              <p:cNvPr id="75" name="圆角矩形 74"/>
              <p:cNvSpPr/>
              <p:nvPr/>
            </p:nvSpPr>
            <p:spPr>
              <a:xfrm rot="2700000">
                <a:off x="3384358" y="2846435"/>
                <a:ext cx="922721" cy="969868"/>
              </a:xfrm>
              <a:prstGeom prst="roundRect">
                <a:avLst>
                  <a:gd name="adj" fmla="val 6319"/>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9" name="TextBox 18"/>
              <p:cNvSpPr txBox="1"/>
              <p:nvPr/>
            </p:nvSpPr>
            <p:spPr>
              <a:xfrm>
                <a:off x="3571875" y="2847975"/>
                <a:ext cx="534121" cy="923330"/>
              </a:xfrm>
              <a:prstGeom prst="rect">
                <a:avLst/>
              </a:prstGeom>
              <a:noFill/>
              <a:ln>
                <a:noFill/>
              </a:ln>
            </p:spPr>
            <p:txBody>
              <a:bodyPr wrap="none" rtlCol="0">
                <a:spAutoFit/>
              </a:bodyPr>
              <a:lstStyle/>
              <a:p>
                <a:r>
                  <a:rPr lang="en-US" altLang="zh-CN" sz="5400" b="1" dirty="0">
                    <a:solidFill>
                      <a:schemeClr val="bg1"/>
                    </a:solidFill>
                    <a:latin typeface="仿宋" pitchFamily="49" charset="-122"/>
                    <a:ea typeface="仿宋" pitchFamily="49" charset="-122"/>
                  </a:rPr>
                  <a:t>2</a:t>
                </a:r>
                <a:endParaRPr lang="zh-CN" altLang="en-US" sz="5400" b="1" dirty="0">
                  <a:solidFill>
                    <a:schemeClr val="bg1"/>
                  </a:solidFill>
                  <a:latin typeface="仿宋" pitchFamily="49" charset="-122"/>
                  <a:ea typeface="仿宋" pitchFamily="49" charset="-122"/>
                </a:endParaRPr>
              </a:p>
            </p:txBody>
          </p:sp>
        </p:grpSp>
        <p:sp>
          <p:nvSpPr>
            <p:cNvPr id="28" name="TextBox 27"/>
            <p:cNvSpPr txBox="1"/>
            <p:nvPr/>
          </p:nvSpPr>
          <p:spPr>
            <a:xfrm>
              <a:off x="1590676" y="2552700"/>
              <a:ext cx="4362449" cy="707886"/>
            </a:xfrm>
            <a:prstGeom prst="rect">
              <a:avLst/>
            </a:prstGeom>
            <a:noFill/>
          </p:spPr>
          <p:txBody>
            <a:bodyPr wrap="square" rtlCol="0">
              <a:spAutoFit/>
            </a:bodyPr>
            <a:lstStyle/>
            <a:p>
              <a:r>
                <a:rPr lang="zh-CN" altLang="en-US" sz="2000" b="1" dirty="0">
                  <a:solidFill>
                    <a:schemeClr val="bg1"/>
                  </a:solidFill>
                </a:rPr>
                <a:t>单位换算法：把不熟悉的单位换算成熟悉的单位，再进行判断</a:t>
              </a:r>
            </a:p>
          </p:txBody>
        </p:sp>
      </p:grpSp>
      <p:grpSp>
        <p:nvGrpSpPr>
          <p:cNvPr id="43" name="组合 42"/>
          <p:cNvGrpSpPr/>
          <p:nvPr/>
        </p:nvGrpSpPr>
        <p:grpSpPr>
          <a:xfrm>
            <a:off x="1438708" y="4238625"/>
            <a:ext cx="5114491" cy="994353"/>
            <a:chOff x="581457" y="3590925"/>
            <a:chExt cx="5140151" cy="994353"/>
          </a:xfrm>
        </p:grpSpPr>
        <p:sp>
          <p:nvSpPr>
            <p:cNvPr id="27" name="矩形 26"/>
            <p:cNvSpPr/>
            <p:nvPr/>
          </p:nvSpPr>
          <p:spPr>
            <a:xfrm>
              <a:off x="1276351" y="3648075"/>
              <a:ext cx="4426114" cy="9239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81457" y="3590925"/>
              <a:ext cx="956397" cy="994353"/>
              <a:chOff x="5877357" y="1809750"/>
              <a:chExt cx="956397" cy="994353"/>
            </a:xfrm>
          </p:grpSpPr>
          <p:sp>
            <p:nvSpPr>
              <p:cNvPr id="76" name="圆角矩形 7"/>
              <p:cNvSpPr/>
              <p:nvPr/>
            </p:nvSpPr>
            <p:spPr>
              <a:xfrm rot="2700000">
                <a:off x="5887460" y="1857808"/>
                <a:ext cx="936192" cy="956397"/>
              </a:xfrm>
              <a:prstGeom prst="roundRect">
                <a:avLst>
                  <a:gd name="adj" fmla="val 6319"/>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8" name="TextBox 17"/>
              <p:cNvSpPr txBox="1"/>
              <p:nvPr/>
            </p:nvSpPr>
            <p:spPr>
              <a:xfrm>
                <a:off x="6076950" y="1809750"/>
                <a:ext cx="534121" cy="923330"/>
              </a:xfrm>
              <a:prstGeom prst="rect">
                <a:avLst/>
              </a:prstGeom>
              <a:noFill/>
              <a:ln>
                <a:noFill/>
              </a:ln>
            </p:spPr>
            <p:txBody>
              <a:bodyPr wrap="none" rtlCol="0">
                <a:spAutoFit/>
              </a:bodyPr>
              <a:lstStyle/>
              <a:p>
                <a:r>
                  <a:rPr lang="en-US" altLang="zh-CN" sz="5400" b="1" dirty="0">
                    <a:solidFill>
                      <a:schemeClr val="bg1"/>
                    </a:solidFill>
                    <a:latin typeface="仿宋" pitchFamily="49" charset="-122"/>
                    <a:ea typeface="仿宋" pitchFamily="49" charset="-122"/>
                  </a:rPr>
                  <a:t>3</a:t>
                </a:r>
                <a:endParaRPr lang="zh-CN" altLang="en-US" sz="5400" b="1" dirty="0">
                  <a:solidFill>
                    <a:schemeClr val="bg1"/>
                  </a:solidFill>
                  <a:latin typeface="仿宋" pitchFamily="49" charset="-122"/>
                  <a:ea typeface="仿宋" pitchFamily="49" charset="-122"/>
                </a:endParaRPr>
              </a:p>
            </p:txBody>
          </p:sp>
        </p:grpSp>
        <p:sp>
          <p:nvSpPr>
            <p:cNvPr id="29" name="TextBox 28"/>
            <p:cNvSpPr txBox="1"/>
            <p:nvPr/>
          </p:nvSpPr>
          <p:spPr>
            <a:xfrm>
              <a:off x="1599913" y="3771900"/>
              <a:ext cx="4121695" cy="707886"/>
            </a:xfrm>
            <a:prstGeom prst="rect">
              <a:avLst/>
            </a:prstGeom>
            <a:noFill/>
          </p:spPr>
          <p:txBody>
            <a:bodyPr wrap="square" rtlCol="0">
              <a:spAutoFit/>
            </a:bodyPr>
            <a:lstStyle/>
            <a:p>
              <a:r>
                <a:rPr lang="zh-CN" altLang="en-US" sz="2000" b="1" dirty="0">
                  <a:solidFill>
                    <a:schemeClr val="bg1"/>
                  </a:solidFill>
                </a:rPr>
                <a:t>比较法：利用身边的物理量和不熟悉的物理量进行对比，再得出结论</a:t>
              </a:r>
            </a:p>
          </p:txBody>
        </p:sp>
      </p:grpSp>
      <p:grpSp>
        <p:nvGrpSpPr>
          <p:cNvPr id="99" name="组合 98"/>
          <p:cNvGrpSpPr/>
          <p:nvPr/>
        </p:nvGrpSpPr>
        <p:grpSpPr>
          <a:xfrm>
            <a:off x="6534150" y="2257425"/>
            <a:ext cx="1838325" cy="2543178"/>
            <a:chOff x="6467475" y="1590675"/>
            <a:chExt cx="1838325" cy="2543178"/>
          </a:xfrm>
        </p:grpSpPr>
        <p:cxnSp>
          <p:nvCxnSpPr>
            <p:cNvPr id="46" name="直接连接符 45"/>
            <p:cNvCxnSpPr/>
            <p:nvPr/>
          </p:nvCxnSpPr>
          <p:spPr>
            <a:xfrm>
              <a:off x="6477000" y="2887593"/>
              <a:ext cx="1238250" cy="8007"/>
            </a:xfrm>
            <a:prstGeom prst="line">
              <a:avLst/>
            </a:prstGeom>
          </p:spPr>
          <p:style>
            <a:lnRef idx="3">
              <a:schemeClr val="accent6"/>
            </a:lnRef>
            <a:fillRef idx="0">
              <a:schemeClr val="accent6"/>
            </a:fillRef>
            <a:effectRef idx="2">
              <a:schemeClr val="accent6"/>
            </a:effectRef>
            <a:fontRef idx="minor">
              <a:schemeClr val="tx1"/>
            </a:fontRef>
          </p:style>
        </p:cxnSp>
        <p:cxnSp>
          <p:nvCxnSpPr>
            <p:cNvPr id="47" name="直接连接符 46"/>
            <p:cNvCxnSpPr/>
            <p:nvPr/>
          </p:nvCxnSpPr>
          <p:spPr>
            <a:xfrm flipV="1">
              <a:off x="6477000" y="1590675"/>
              <a:ext cx="723900" cy="1518"/>
            </a:xfrm>
            <a:prstGeom prst="line">
              <a:avLst/>
            </a:prstGeom>
          </p:spPr>
          <p:style>
            <a:lnRef idx="3">
              <a:schemeClr val="accent6"/>
            </a:lnRef>
            <a:fillRef idx="0">
              <a:schemeClr val="accent6"/>
            </a:fillRef>
            <a:effectRef idx="2">
              <a:schemeClr val="accent6"/>
            </a:effectRef>
            <a:fontRef idx="minor">
              <a:schemeClr val="tx1"/>
            </a:fontRef>
          </p:style>
        </p:cxnSp>
        <p:cxnSp>
          <p:nvCxnSpPr>
            <p:cNvPr id="48" name="直接连接符 47"/>
            <p:cNvCxnSpPr/>
            <p:nvPr/>
          </p:nvCxnSpPr>
          <p:spPr>
            <a:xfrm flipV="1">
              <a:off x="6467475" y="4124325"/>
              <a:ext cx="752475" cy="1518"/>
            </a:xfrm>
            <a:prstGeom prst="line">
              <a:avLst/>
            </a:prstGeom>
          </p:spPr>
          <p:style>
            <a:lnRef idx="3">
              <a:schemeClr val="accent6"/>
            </a:lnRef>
            <a:fillRef idx="0">
              <a:schemeClr val="accent6"/>
            </a:fillRef>
            <a:effectRef idx="2">
              <a:schemeClr val="accent6"/>
            </a:effectRef>
            <a:fontRef idx="minor">
              <a:schemeClr val="tx1"/>
            </a:fontRef>
          </p:style>
        </p:cxnSp>
        <p:cxnSp>
          <p:nvCxnSpPr>
            <p:cNvPr id="50" name="直接连接符 49"/>
            <p:cNvCxnSpPr/>
            <p:nvPr/>
          </p:nvCxnSpPr>
          <p:spPr>
            <a:xfrm rot="5400000">
              <a:off x="5924550" y="2867026"/>
              <a:ext cx="2533653" cy="1"/>
            </a:xfrm>
            <a:prstGeom prst="line">
              <a:avLst/>
            </a:prstGeom>
          </p:spPr>
          <p:style>
            <a:lnRef idx="3">
              <a:schemeClr val="accent6"/>
            </a:lnRef>
            <a:fillRef idx="0">
              <a:schemeClr val="accent6"/>
            </a:fillRef>
            <a:effectRef idx="2">
              <a:schemeClr val="accent6"/>
            </a:effectRef>
            <a:fontRef idx="minor">
              <a:schemeClr val="tx1"/>
            </a:fontRef>
          </p:style>
        </p:cxnSp>
        <p:cxnSp>
          <p:nvCxnSpPr>
            <p:cNvPr id="56" name="直接连接符 55"/>
            <p:cNvCxnSpPr/>
            <p:nvPr/>
          </p:nvCxnSpPr>
          <p:spPr>
            <a:xfrm rot="5400000" flipH="1" flipV="1">
              <a:off x="7495147" y="2056380"/>
              <a:ext cx="1040285" cy="561971"/>
            </a:xfrm>
            <a:prstGeom prst="line">
              <a:avLst/>
            </a:prstGeom>
          </p:spPr>
          <p:style>
            <a:lnRef idx="3">
              <a:schemeClr val="accent6"/>
            </a:lnRef>
            <a:fillRef idx="0">
              <a:schemeClr val="accent6"/>
            </a:fillRef>
            <a:effectRef idx="2">
              <a:schemeClr val="accent6"/>
            </a:effectRef>
            <a:fontRef idx="minor">
              <a:schemeClr val="tx1"/>
            </a:fontRef>
          </p:style>
        </p:cxnSp>
        <p:cxnSp>
          <p:nvCxnSpPr>
            <p:cNvPr id="57" name="直接连接符 56"/>
            <p:cNvCxnSpPr/>
            <p:nvPr/>
          </p:nvCxnSpPr>
          <p:spPr>
            <a:xfrm rot="5400000" flipH="1" flipV="1">
              <a:off x="7753349" y="2438400"/>
              <a:ext cx="447676" cy="447676"/>
            </a:xfrm>
            <a:prstGeom prst="line">
              <a:avLst/>
            </a:prstGeom>
          </p:spPr>
          <p:style>
            <a:lnRef idx="3">
              <a:schemeClr val="accent6"/>
            </a:lnRef>
            <a:fillRef idx="0">
              <a:schemeClr val="accent6"/>
            </a:fillRef>
            <a:effectRef idx="2">
              <a:schemeClr val="accent6"/>
            </a:effectRef>
            <a:fontRef idx="minor">
              <a:schemeClr val="tx1"/>
            </a:fontRef>
          </p:style>
        </p:cxnSp>
        <p:cxnSp>
          <p:nvCxnSpPr>
            <p:cNvPr id="59" name="直接连接符 58"/>
            <p:cNvCxnSpPr/>
            <p:nvPr/>
          </p:nvCxnSpPr>
          <p:spPr>
            <a:xfrm>
              <a:off x="7772400" y="2876550"/>
              <a:ext cx="495300" cy="9525"/>
            </a:xfrm>
            <a:prstGeom prst="line">
              <a:avLst/>
            </a:prstGeom>
          </p:spPr>
          <p:style>
            <a:lnRef idx="3">
              <a:schemeClr val="accent6"/>
            </a:lnRef>
            <a:fillRef idx="0">
              <a:schemeClr val="accent6"/>
            </a:fillRef>
            <a:effectRef idx="2">
              <a:schemeClr val="accent6"/>
            </a:effectRef>
            <a:fontRef idx="minor">
              <a:schemeClr val="tx1"/>
            </a:fontRef>
          </p:style>
        </p:cxnSp>
        <p:cxnSp>
          <p:nvCxnSpPr>
            <p:cNvPr id="72" name="直接连接符 71"/>
            <p:cNvCxnSpPr/>
            <p:nvPr/>
          </p:nvCxnSpPr>
          <p:spPr>
            <a:xfrm>
              <a:off x="7753352" y="2924178"/>
              <a:ext cx="504823" cy="371472"/>
            </a:xfrm>
            <a:prstGeom prst="line">
              <a:avLst/>
            </a:prstGeom>
          </p:spPr>
          <p:style>
            <a:lnRef idx="3">
              <a:schemeClr val="accent6"/>
            </a:lnRef>
            <a:fillRef idx="0">
              <a:schemeClr val="accent6"/>
            </a:fillRef>
            <a:effectRef idx="2">
              <a:schemeClr val="accent6"/>
            </a:effectRef>
            <a:fontRef idx="minor">
              <a:schemeClr val="tx1"/>
            </a:fontRef>
          </p:style>
        </p:cxnSp>
        <p:cxnSp>
          <p:nvCxnSpPr>
            <p:cNvPr id="84" name="直接连接符 83"/>
            <p:cNvCxnSpPr>
              <a:endCxn id="61" idx="1"/>
            </p:cNvCxnSpPr>
            <p:nvPr/>
          </p:nvCxnSpPr>
          <p:spPr>
            <a:xfrm rot="16200000" flipH="1">
              <a:off x="7504584" y="3191991"/>
              <a:ext cx="1049985" cy="552447"/>
            </a:xfrm>
            <a:prstGeom prst="line">
              <a:avLst/>
            </a:prstGeom>
          </p:spPr>
          <p:style>
            <a:lnRef idx="3">
              <a:schemeClr val="accent6"/>
            </a:lnRef>
            <a:fillRef idx="0">
              <a:schemeClr val="accent6"/>
            </a:fillRef>
            <a:effectRef idx="2">
              <a:schemeClr val="accent6"/>
            </a:effectRef>
            <a:fontRef idx="minor">
              <a:schemeClr val="tx1"/>
            </a:fontRef>
          </p:style>
        </p:cxnSp>
      </p:grpSp>
      <p:sp>
        <p:nvSpPr>
          <p:cNvPr id="89" name="TextBox 88"/>
          <p:cNvSpPr txBox="1"/>
          <p:nvPr/>
        </p:nvSpPr>
        <p:spPr>
          <a:xfrm>
            <a:off x="8343900" y="2281714"/>
            <a:ext cx="923925" cy="461665"/>
          </a:xfrm>
          <a:prstGeom prst="rect">
            <a:avLst/>
          </a:prstGeom>
          <a:noFill/>
          <a:ln w="19050">
            <a:solidFill>
              <a:srgbClr val="A725DB"/>
            </a:solidFill>
          </a:ln>
        </p:spPr>
        <p:txBody>
          <a:bodyPr wrap="square" rtlCol="0">
            <a:spAutoFit/>
          </a:bodyPr>
          <a:lstStyle/>
          <a:p>
            <a:r>
              <a:rPr lang="zh-CN" altLang="en-US" sz="2400" b="1" dirty="0"/>
              <a:t>长度</a:t>
            </a:r>
          </a:p>
        </p:txBody>
      </p:sp>
      <p:sp>
        <p:nvSpPr>
          <p:cNvPr id="90" name="TextBox 89"/>
          <p:cNvSpPr txBox="1"/>
          <p:nvPr/>
        </p:nvSpPr>
        <p:spPr>
          <a:xfrm>
            <a:off x="8296275" y="2876550"/>
            <a:ext cx="1819275" cy="461665"/>
          </a:xfrm>
          <a:prstGeom prst="rect">
            <a:avLst/>
          </a:prstGeom>
          <a:noFill/>
          <a:ln w="19050">
            <a:solidFill>
              <a:srgbClr val="A725DB"/>
            </a:solidFill>
          </a:ln>
        </p:spPr>
        <p:txBody>
          <a:bodyPr wrap="square" rtlCol="0">
            <a:spAutoFit/>
          </a:bodyPr>
          <a:lstStyle/>
          <a:p>
            <a:r>
              <a:rPr lang="zh-CN" altLang="en-US" sz="2400" b="1" dirty="0"/>
              <a:t>时间和温度</a:t>
            </a:r>
          </a:p>
        </p:txBody>
      </p:sp>
      <p:sp>
        <p:nvSpPr>
          <p:cNvPr id="41" name="TextBox 40"/>
          <p:cNvSpPr txBox="1"/>
          <p:nvPr/>
        </p:nvSpPr>
        <p:spPr>
          <a:xfrm>
            <a:off x="8324850" y="3400425"/>
            <a:ext cx="1009650" cy="461665"/>
          </a:xfrm>
          <a:prstGeom prst="rect">
            <a:avLst/>
          </a:prstGeom>
          <a:noFill/>
          <a:ln w="19050">
            <a:solidFill>
              <a:srgbClr val="A725DB"/>
            </a:solidFill>
          </a:ln>
        </p:spPr>
        <p:txBody>
          <a:bodyPr wrap="square" rtlCol="0">
            <a:spAutoFit/>
          </a:bodyPr>
          <a:lstStyle/>
          <a:p>
            <a:r>
              <a:rPr lang="zh-CN" altLang="en-US" sz="2400" b="1" dirty="0"/>
              <a:t>速度</a:t>
            </a:r>
          </a:p>
        </p:txBody>
      </p:sp>
      <p:sp>
        <p:nvSpPr>
          <p:cNvPr id="60" name="TextBox 59"/>
          <p:cNvSpPr txBox="1"/>
          <p:nvPr/>
        </p:nvSpPr>
        <p:spPr>
          <a:xfrm>
            <a:off x="8353425" y="3905250"/>
            <a:ext cx="1800225" cy="461665"/>
          </a:xfrm>
          <a:prstGeom prst="rect">
            <a:avLst/>
          </a:prstGeom>
          <a:noFill/>
          <a:ln w="19050">
            <a:solidFill>
              <a:srgbClr val="A725DB"/>
            </a:solidFill>
          </a:ln>
        </p:spPr>
        <p:txBody>
          <a:bodyPr wrap="square" rtlCol="0">
            <a:spAutoFit/>
          </a:bodyPr>
          <a:lstStyle/>
          <a:p>
            <a:r>
              <a:rPr lang="zh-CN" altLang="en-US" sz="2400" b="1" dirty="0"/>
              <a:t>质量和重力</a:t>
            </a:r>
          </a:p>
        </p:txBody>
      </p:sp>
      <p:sp>
        <p:nvSpPr>
          <p:cNvPr id="61" name="TextBox 60"/>
          <p:cNvSpPr txBox="1"/>
          <p:nvPr/>
        </p:nvSpPr>
        <p:spPr>
          <a:xfrm>
            <a:off x="8372475" y="4429125"/>
            <a:ext cx="2781300" cy="461665"/>
          </a:xfrm>
          <a:prstGeom prst="rect">
            <a:avLst/>
          </a:prstGeom>
          <a:noFill/>
          <a:ln w="19050">
            <a:solidFill>
              <a:srgbClr val="A725DB"/>
            </a:solidFill>
          </a:ln>
        </p:spPr>
        <p:txBody>
          <a:bodyPr wrap="square" rtlCol="0">
            <a:spAutoFit/>
          </a:bodyPr>
          <a:lstStyle/>
          <a:p>
            <a:r>
              <a:rPr lang="zh-CN" altLang="en-US" sz="2400" b="1" dirty="0"/>
              <a:t>容积（面积）</a:t>
            </a:r>
          </a:p>
        </p:txBody>
      </p:sp>
      <p:sp>
        <p:nvSpPr>
          <p:cNvPr id="54" name="TextBox 53"/>
          <p:cNvSpPr txBox="1"/>
          <p:nvPr/>
        </p:nvSpPr>
        <p:spPr>
          <a:xfrm>
            <a:off x="7085830" y="2371725"/>
            <a:ext cx="738664" cy="2400657"/>
          </a:xfrm>
          <a:prstGeom prst="rect">
            <a:avLst/>
          </a:prstGeom>
          <a:noFill/>
        </p:spPr>
        <p:txBody>
          <a:bodyPr vert="eaVert" wrap="none" rtlCol="0">
            <a:spAutoFit/>
          </a:bodyPr>
          <a:lstStyle/>
          <a:p>
            <a:r>
              <a:rPr lang="zh-CN" altLang="en-US" sz="3600" b="1" dirty="0"/>
              <a:t>直接判断类</a:t>
            </a:r>
          </a:p>
        </p:txBody>
      </p:sp>
    </p:spTree>
  </p:cSld>
  <p:clrMapOvr>
    <a:masterClrMapping/>
  </p:clrMapOvr>
  <mc:AlternateContent xmlns:mc="http://schemas.openxmlformats.org/markup-compatibility/2006">
    <mc:Choice xmlns:p14="http://schemas.microsoft.com/office/powerpoint/2010/main" Requires="p14">
      <p:transition spd="slow" p14:dur="150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71475" y="123825"/>
            <a:ext cx="1813317" cy="646331"/>
          </a:xfrm>
          <a:prstGeom prst="rect">
            <a:avLst/>
          </a:prstGeom>
          <a:noFill/>
        </p:spPr>
        <p:txBody>
          <a:bodyPr wrap="none" rtlCol="0">
            <a:spAutoFit/>
          </a:bodyPr>
          <a:lstStyle/>
          <a:p>
            <a:r>
              <a:rPr lang="en-US" altLang="zh-CN" sz="3600" b="1" dirty="0"/>
              <a:t>1</a:t>
            </a:r>
            <a:r>
              <a:rPr lang="zh-CN" altLang="en-US" sz="3600" b="1" dirty="0"/>
              <a:t>、长度</a:t>
            </a:r>
          </a:p>
        </p:txBody>
      </p:sp>
      <p:pic>
        <p:nvPicPr>
          <p:cNvPr id="4" name="Picture 2"/>
          <p:cNvPicPr>
            <a:picLocks noChangeAspect="1" noChangeArrowheads="1"/>
          </p:cNvPicPr>
          <p:nvPr/>
        </p:nvPicPr>
        <p:blipFill>
          <a:blip r:embed="rId2"/>
          <a:srcRect t="5242" b="55213"/>
          <a:stretch>
            <a:fillRect/>
          </a:stretch>
        </p:blipFill>
        <p:spPr bwMode="auto">
          <a:xfrm>
            <a:off x="257174" y="771525"/>
            <a:ext cx="7743825" cy="2095500"/>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3096" t="57325" r="2452" b="6134"/>
          <a:stretch>
            <a:fillRect/>
          </a:stretch>
        </p:blipFill>
        <p:spPr bwMode="auto">
          <a:xfrm>
            <a:off x="247649" y="2814638"/>
            <a:ext cx="6896101" cy="1737516"/>
          </a:xfrm>
          <a:prstGeom prst="rect">
            <a:avLst/>
          </a:prstGeom>
          <a:noFill/>
          <a:ln w="9525">
            <a:noFill/>
            <a:miter lim="800000"/>
            <a:headEnd/>
            <a:tailEnd/>
          </a:ln>
          <a:effectLst/>
        </p:spPr>
      </p:pic>
      <p:sp>
        <p:nvSpPr>
          <p:cNvPr id="7" name="矩形 6"/>
          <p:cNvSpPr/>
          <p:nvPr/>
        </p:nvSpPr>
        <p:spPr>
          <a:xfrm>
            <a:off x="561975" y="2143125"/>
            <a:ext cx="3543301"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pic>
        <p:nvPicPr>
          <p:cNvPr id="10" name="Picture 8" descr="http://img.19yxw.com/zd/20181119/2018111919161.png"/>
          <p:cNvPicPr>
            <a:picLocks noChangeAspect="1" noChangeArrowheads="1"/>
          </p:cNvPicPr>
          <p:nvPr/>
        </p:nvPicPr>
        <p:blipFill>
          <a:blip r:embed="rId3"/>
          <a:srcRect/>
          <a:stretch>
            <a:fillRect/>
          </a:stretch>
        </p:blipFill>
        <p:spPr bwMode="auto">
          <a:xfrm>
            <a:off x="8429625" y="180975"/>
            <a:ext cx="2603500" cy="1483861"/>
          </a:xfrm>
          <a:prstGeom prst="rect">
            <a:avLst/>
          </a:prstGeom>
          <a:noFill/>
        </p:spPr>
      </p:pic>
      <p:grpSp>
        <p:nvGrpSpPr>
          <p:cNvPr id="28" name="组合 27"/>
          <p:cNvGrpSpPr/>
          <p:nvPr/>
        </p:nvGrpSpPr>
        <p:grpSpPr>
          <a:xfrm>
            <a:off x="8620124" y="1595438"/>
            <a:ext cx="3571876" cy="3571876"/>
            <a:chOff x="8458199" y="1890713"/>
            <a:chExt cx="3571876" cy="3571876"/>
          </a:xfrm>
        </p:grpSpPr>
        <p:pic>
          <p:nvPicPr>
            <p:cNvPr id="8" name="Picture 4" descr="https://icweiliimg1.pstatp.com/weili/bl/253801360038035565.jpg"/>
            <p:cNvPicPr>
              <a:picLocks noChangeAspect="1" noChangeArrowheads="1"/>
            </p:cNvPicPr>
            <p:nvPr/>
          </p:nvPicPr>
          <p:blipFill>
            <a:blip r:embed="rId4" cstate="print"/>
            <a:srcRect/>
            <a:stretch>
              <a:fillRect/>
            </a:stretch>
          </p:blipFill>
          <p:spPr bwMode="auto">
            <a:xfrm>
              <a:off x="8458199" y="1890713"/>
              <a:ext cx="3571876" cy="3571876"/>
            </a:xfrm>
            <a:prstGeom prst="rect">
              <a:avLst/>
            </a:prstGeom>
            <a:noFill/>
          </p:spPr>
        </p:pic>
        <p:sp>
          <p:nvSpPr>
            <p:cNvPr id="12" name="TextBox 11"/>
            <p:cNvSpPr txBox="1"/>
            <p:nvPr/>
          </p:nvSpPr>
          <p:spPr>
            <a:xfrm>
              <a:off x="10191750" y="2314575"/>
              <a:ext cx="1657350" cy="646331"/>
            </a:xfrm>
            <a:prstGeom prst="rect">
              <a:avLst/>
            </a:prstGeom>
            <a:noFill/>
          </p:spPr>
          <p:txBody>
            <a:bodyPr wrap="square" rtlCol="0">
              <a:spAutoFit/>
            </a:bodyPr>
            <a:lstStyle/>
            <a:p>
              <a:r>
                <a:rPr lang="zh-CN" altLang="en-US" b="1" dirty="0">
                  <a:solidFill>
                    <a:srgbClr val="0070C0"/>
                  </a:solidFill>
                </a:rPr>
                <a:t>中学生身高约为</a:t>
              </a:r>
              <a:r>
                <a:rPr lang="en-US" altLang="zh-CN" b="1" dirty="0">
                  <a:solidFill>
                    <a:srgbClr val="0070C0"/>
                  </a:solidFill>
                </a:rPr>
                <a:t>1.6-1.8m</a:t>
              </a:r>
              <a:endParaRPr lang="zh-CN" altLang="en-US" b="1" dirty="0">
                <a:solidFill>
                  <a:srgbClr val="0070C0"/>
                </a:solidFill>
              </a:endParaRPr>
            </a:p>
          </p:txBody>
        </p:sp>
      </p:grpSp>
      <p:sp>
        <p:nvSpPr>
          <p:cNvPr id="13" name="TextBox 12"/>
          <p:cNvSpPr txBox="1"/>
          <p:nvPr/>
        </p:nvSpPr>
        <p:spPr>
          <a:xfrm>
            <a:off x="8448675" y="219075"/>
            <a:ext cx="1127232" cy="369332"/>
          </a:xfrm>
          <a:prstGeom prst="rect">
            <a:avLst/>
          </a:prstGeom>
          <a:solidFill>
            <a:srgbClr val="FFFF00"/>
          </a:solidFill>
          <a:ln>
            <a:solidFill>
              <a:srgbClr val="FF0000"/>
            </a:solidFill>
          </a:ln>
        </p:spPr>
        <p:txBody>
          <a:bodyPr wrap="none" rtlCol="0">
            <a:spAutoFit/>
          </a:bodyPr>
          <a:lstStyle/>
          <a:p>
            <a:r>
              <a:rPr lang="en-US" altLang="zh-CN" b="1" dirty="0">
                <a:solidFill>
                  <a:srgbClr val="FF0000"/>
                </a:solidFill>
              </a:rPr>
              <a:t>17-20cm</a:t>
            </a:r>
            <a:endParaRPr lang="zh-CN" altLang="en-US" b="1" dirty="0">
              <a:solidFill>
                <a:srgbClr val="FF0000"/>
              </a:solidFill>
            </a:endParaRPr>
          </a:p>
        </p:txBody>
      </p:sp>
      <p:sp>
        <p:nvSpPr>
          <p:cNvPr id="14" name="TextBox 13"/>
          <p:cNvSpPr txBox="1"/>
          <p:nvPr/>
        </p:nvSpPr>
        <p:spPr>
          <a:xfrm>
            <a:off x="10163175" y="6229350"/>
            <a:ext cx="1596912" cy="369332"/>
          </a:xfrm>
          <a:prstGeom prst="rect">
            <a:avLst/>
          </a:prstGeom>
          <a:noFill/>
          <a:ln w="28575">
            <a:solidFill>
              <a:schemeClr val="accent1"/>
            </a:solidFill>
          </a:ln>
        </p:spPr>
        <p:txBody>
          <a:bodyPr wrap="none" rtlCol="0">
            <a:spAutoFit/>
          </a:bodyPr>
          <a:lstStyle/>
          <a:p>
            <a:r>
              <a:rPr lang="zh-CN" altLang="en-US" dirty="0">
                <a:solidFill>
                  <a:srgbClr val="FF0000"/>
                </a:solidFill>
              </a:rPr>
              <a:t>步距约为</a:t>
            </a:r>
            <a:r>
              <a:rPr lang="en-US" altLang="zh-CN" dirty="0">
                <a:solidFill>
                  <a:srgbClr val="FF0000"/>
                </a:solidFill>
              </a:rPr>
              <a:t>0.5m</a:t>
            </a:r>
            <a:endParaRPr lang="zh-CN" altLang="en-US" dirty="0">
              <a:solidFill>
                <a:srgbClr val="FF0000"/>
              </a:solidFill>
            </a:endParaRPr>
          </a:p>
        </p:txBody>
      </p:sp>
      <p:grpSp>
        <p:nvGrpSpPr>
          <p:cNvPr id="43" name="组合 42"/>
          <p:cNvGrpSpPr/>
          <p:nvPr/>
        </p:nvGrpSpPr>
        <p:grpSpPr>
          <a:xfrm>
            <a:off x="7839078" y="4486275"/>
            <a:ext cx="2419346" cy="2161531"/>
            <a:chOff x="7458078" y="4438650"/>
            <a:chExt cx="2419346" cy="2161531"/>
          </a:xfrm>
        </p:grpSpPr>
        <p:pic>
          <p:nvPicPr>
            <p:cNvPr id="9" name="Picture 6" descr="https://icweiliimg1.pstatp.com/weili/bl/388022240569196580.jpg"/>
            <p:cNvPicPr>
              <a:picLocks noChangeAspect="1" noChangeArrowheads="1"/>
            </p:cNvPicPr>
            <p:nvPr/>
          </p:nvPicPr>
          <p:blipFill>
            <a:blip r:embed="rId5"/>
            <a:srcRect/>
            <a:stretch>
              <a:fillRect/>
            </a:stretch>
          </p:blipFill>
          <p:spPr bwMode="auto">
            <a:xfrm flipH="1">
              <a:off x="7534275" y="4937847"/>
              <a:ext cx="977556" cy="1662334"/>
            </a:xfrm>
            <a:prstGeom prst="rect">
              <a:avLst/>
            </a:prstGeom>
            <a:noFill/>
          </p:spPr>
        </p:pic>
        <p:cxnSp>
          <p:nvCxnSpPr>
            <p:cNvPr id="16" name="直接箭头连接符 15"/>
            <p:cNvCxnSpPr/>
            <p:nvPr/>
          </p:nvCxnSpPr>
          <p:spPr>
            <a:xfrm rot="16200000" flipH="1">
              <a:off x="7677152" y="5753101"/>
              <a:ext cx="1543053" cy="19049"/>
            </a:xfrm>
            <a:prstGeom prst="straightConnector1">
              <a:avLst/>
            </a:prstGeom>
            <a:ln>
              <a:headEnd type="arrow"/>
              <a:tailEnd type="arrow"/>
            </a:ln>
          </p:spPr>
          <p:style>
            <a:lnRef idx="3">
              <a:schemeClr val="accent6"/>
            </a:lnRef>
            <a:fillRef idx="0">
              <a:schemeClr val="accent6"/>
            </a:fillRef>
            <a:effectRef idx="2">
              <a:schemeClr val="accent6"/>
            </a:effectRef>
            <a:fontRef idx="minor">
              <a:schemeClr val="tx1"/>
            </a:fontRef>
          </p:style>
        </p:cxnSp>
        <p:cxnSp>
          <p:nvCxnSpPr>
            <p:cNvPr id="18" name="直接箭头连接符 17"/>
            <p:cNvCxnSpPr/>
            <p:nvPr/>
          </p:nvCxnSpPr>
          <p:spPr>
            <a:xfrm rot="10800000">
              <a:off x="7458078" y="4962526"/>
              <a:ext cx="1019173" cy="9525"/>
            </a:xfrm>
            <a:prstGeom prst="straightConnector1">
              <a:avLst/>
            </a:prstGeom>
            <a:ln>
              <a:headEnd type="arrow"/>
              <a:tailEnd type="arrow"/>
            </a:ln>
          </p:spPr>
          <p:style>
            <a:lnRef idx="3">
              <a:schemeClr val="accent6"/>
            </a:lnRef>
            <a:fillRef idx="0">
              <a:schemeClr val="accent6"/>
            </a:fillRef>
            <a:effectRef idx="2">
              <a:schemeClr val="accent6"/>
            </a:effectRef>
            <a:fontRef idx="minor">
              <a:schemeClr val="tx1"/>
            </a:fontRef>
          </p:style>
        </p:cxnSp>
        <p:sp>
          <p:nvSpPr>
            <p:cNvPr id="25" name="TextBox 24"/>
            <p:cNvSpPr txBox="1"/>
            <p:nvPr/>
          </p:nvSpPr>
          <p:spPr>
            <a:xfrm>
              <a:off x="7496175" y="4438650"/>
              <a:ext cx="986167" cy="369332"/>
            </a:xfrm>
            <a:prstGeom prst="rect">
              <a:avLst/>
            </a:prstGeom>
            <a:solidFill>
              <a:srgbClr val="DC5ADF"/>
            </a:solidFill>
          </p:spPr>
          <p:txBody>
            <a:bodyPr wrap="none" rtlCol="0">
              <a:spAutoFit/>
            </a:bodyPr>
            <a:lstStyle/>
            <a:p>
              <a:r>
                <a:rPr lang="zh-CN" altLang="en-US" b="1" dirty="0"/>
                <a:t>约</a:t>
              </a:r>
              <a:r>
                <a:rPr lang="en-US" altLang="zh-CN" b="1" dirty="0"/>
                <a:t>10cm</a:t>
              </a:r>
              <a:endParaRPr lang="zh-CN" altLang="en-US" b="1" dirty="0"/>
            </a:p>
          </p:txBody>
        </p:sp>
        <p:sp>
          <p:nvSpPr>
            <p:cNvPr id="27" name="TextBox 26"/>
            <p:cNvSpPr txBox="1"/>
            <p:nvPr/>
          </p:nvSpPr>
          <p:spPr>
            <a:xfrm>
              <a:off x="8658223" y="5438775"/>
              <a:ext cx="1219201" cy="646331"/>
            </a:xfrm>
            <a:prstGeom prst="rect">
              <a:avLst/>
            </a:prstGeom>
            <a:solidFill>
              <a:srgbClr val="DC5ADF"/>
            </a:solidFill>
          </p:spPr>
          <p:txBody>
            <a:bodyPr wrap="square" rtlCol="0">
              <a:spAutoFit/>
            </a:bodyPr>
            <a:lstStyle/>
            <a:p>
              <a:r>
                <a:rPr lang="zh-CN" altLang="en-US" b="1" dirty="0"/>
                <a:t>约</a:t>
              </a:r>
              <a:r>
                <a:rPr lang="en-US" altLang="zh-CN" b="1" dirty="0"/>
                <a:t>23~25cm</a:t>
              </a:r>
              <a:endParaRPr lang="zh-CN" altLang="en-US" b="1" dirty="0"/>
            </a:p>
          </p:txBody>
        </p:sp>
      </p:grpSp>
      <p:pic>
        <p:nvPicPr>
          <p:cNvPr id="11" name="Picture 12" descr="http://d10.paixin.com/thumbs/7843760/148212347/staff_1024.jpg?watermark/1/image/aHR0cDovL2QwMC5wYWl4aW4uY29tL3dtX2RwXzM2MF9iaWdnZXIucG5n/dissolve/100/gravity/SouthWest/dx/0/dy/0"/>
          <p:cNvPicPr>
            <a:picLocks noChangeAspect="1" noChangeArrowheads="1"/>
          </p:cNvPicPr>
          <p:nvPr/>
        </p:nvPicPr>
        <p:blipFill>
          <a:blip r:embed="rId6" cstate="print"/>
          <a:srcRect l="18913" r="22396" b="3402"/>
          <a:stretch>
            <a:fillRect/>
          </a:stretch>
        </p:blipFill>
        <p:spPr bwMode="auto">
          <a:xfrm>
            <a:off x="10541549" y="3971925"/>
            <a:ext cx="1278976" cy="2105025"/>
          </a:xfrm>
          <a:prstGeom prst="rect">
            <a:avLst/>
          </a:prstGeom>
          <a:noFill/>
        </p:spPr>
      </p:pic>
      <p:grpSp>
        <p:nvGrpSpPr>
          <p:cNvPr id="57" name="组合 56"/>
          <p:cNvGrpSpPr/>
          <p:nvPr/>
        </p:nvGrpSpPr>
        <p:grpSpPr>
          <a:xfrm>
            <a:off x="2843213" y="2500313"/>
            <a:ext cx="5991225" cy="1800225"/>
            <a:chOff x="2843213" y="2500313"/>
            <a:chExt cx="5991225" cy="1800225"/>
          </a:xfrm>
        </p:grpSpPr>
        <p:pic>
          <p:nvPicPr>
            <p:cNvPr id="79874" name="Picture 2"/>
            <p:cNvPicPr>
              <a:picLocks noChangeAspect="1" noChangeArrowheads="1"/>
            </p:cNvPicPr>
            <p:nvPr/>
          </p:nvPicPr>
          <p:blipFill>
            <a:blip r:embed="rId7"/>
            <a:srcRect/>
            <a:stretch>
              <a:fillRect/>
            </a:stretch>
          </p:blipFill>
          <p:spPr bwMode="auto">
            <a:xfrm>
              <a:off x="2843213" y="2500313"/>
              <a:ext cx="5991225" cy="1800225"/>
            </a:xfrm>
            <a:prstGeom prst="rect">
              <a:avLst/>
            </a:prstGeom>
            <a:noFill/>
            <a:ln w="9525">
              <a:noFill/>
              <a:miter lim="800000"/>
              <a:headEnd/>
              <a:tailEnd/>
            </a:ln>
            <a:effectLst/>
          </p:spPr>
        </p:pic>
        <p:sp>
          <p:nvSpPr>
            <p:cNvPr id="31" name="矩形 30"/>
            <p:cNvSpPr/>
            <p:nvPr/>
          </p:nvSpPr>
          <p:spPr>
            <a:xfrm>
              <a:off x="3305176" y="3571875"/>
              <a:ext cx="12954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grpSp>
      <p:sp>
        <p:nvSpPr>
          <p:cNvPr id="32" name="矩形 31"/>
          <p:cNvSpPr/>
          <p:nvPr/>
        </p:nvSpPr>
        <p:spPr>
          <a:xfrm>
            <a:off x="7038976" y="3581400"/>
            <a:ext cx="12954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n>
                  <a:solidFill>
                    <a:srgbClr val="FF0000"/>
                  </a:solidFill>
                </a:ln>
                <a:solidFill>
                  <a:schemeClr val="bg1"/>
                </a:solidFill>
              </a:rPr>
              <a:t>18cm</a:t>
            </a:r>
            <a:endParaRPr lang="zh-CN" altLang="en-US" dirty="0">
              <a:ln>
                <a:solidFill>
                  <a:srgbClr val="FF0000"/>
                </a:solidFill>
              </a:ln>
              <a:solidFill>
                <a:schemeClr val="bg1"/>
              </a:solidFill>
            </a:endParaRPr>
          </a:p>
        </p:txBody>
      </p:sp>
      <p:sp>
        <p:nvSpPr>
          <p:cNvPr id="33" name="矩形 32"/>
          <p:cNvSpPr/>
          <p:nvPr/>
        </p:nvSpPr>
        <p:spPr>
          <a:xfrm>
            <a:off x="5210176" y="3581400"/>
            <a:ext cx="12954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n>
                  <a:solidFill>
                    <a:srgbClr val="FF0000"/>
                  </a:solidFill>
                </a:ln>
                <a:solidFill>
                  <a:schemeClr val="bg1"/>
                </a:solidFill>
              </a:rPr>
              <a:t>26cm</a:t>
            </a:r>
            <a:endParaRPr lang="zh-CN" altLang="en-US" dirty="0">
              <a:ln>
                <a:solidFill>
                  <a:srgbClr val="FF0000"/>
                </a:solidFill>
              </a:ln>
              <a:solidFill>
                <a:schemeClr val="bg1"/>
              </a:solidFill>
            </a:endParaRPr>
          </a:p>
        </p:txBody>
      </p:sp>
      <p:sp>
        <p:nvSpPr>
          <p:cNvPr id="35" name="矩形 34"/>
          <p:cNvSpPr/>
          <p:nvPr/>
        </p:nvSpPr>
        <p:spPr>
          <a:xfrm>
            <a:off x="647700" y="4633436"/>
            <a:ext cx="6096000" cy="1631216"/>
          </a:xfrm>
          <a:prstGeom prst="rect">
            <a:avLst/>
          </a:prstGeom>
          <a:ln w="19050">
            <a:solidFill>
              <a:schemeClr val="accent2"/>
            </a:solidFill>
          </a:ln>
        </p:spPr>
        <p:txBody>
          <a:bodyPr>
            <a:spAutoFit/>
          </a:bodyPr>
          <a:lstStyle/>
          <a:p>
            <a:r>
              <a:rPr lang="zh-CN" altLang="en-US" sz="2000" b="1" dirty="0">
                <a:latin typeface="仿宋" pitchFamily="49" charset="-122"/>
                <a:ea typeface="仿宋" pitchFamily="49" charset="-122"/>
              </a:rPr>
              <a:t>例</a:t>
            </a:r>
            <a:r>
              <a:rPr lang="en-US" altLang="zh-CN" sz="2000" b="1" dirty="0">
                <a:latin typeface="仿宋" pitchFamily="49" charset="-122"/>
                <a:ea typeface="仿宋" pitchFamily="49" charset="-122"/>
              </a:rPr>
              <a:t>1</a:t>
            </a:r>
            <a:r>
              <a:rPr lang="zh-CN" altLang="en-US" sz="2000" b="1" dirty="0">
                <a:latin typeface="仿宋" pitchFamily="49" charset="-122"/>
                <a:ea typeface="仿宋" pitchFamily="49" charset="-122"/>
              </a:rPr>
              <a:t>：下列长度估测中最接近实际的是（  ）</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、初中物理课本的长度大约为</a:t>
            </a:r>
            <a:r>
              <a:rPr lang="en-US" altLang="zh-CN" sz="2000" b="1" dirty="0">
                <a:latin typeface="仿宋" pitchFamily="49" charset="-122"/>
                <a:ea typeface="仿宋" pitchFamily="49" charset="-122"/>
                <a:cs typeface="Calibri" pitchFamily="34" charset="0"/>
              </a:rPr>
              <a:t>26 mm</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、教室门的高度约为</a:t>
            </a:r>
            <a:r>
              <a:rPr lang="en-US" altLang="zh-CN" sz="2000" b="1" dirty="0">
                <a:latin typeface="仿宋" pitchFamily="49" charset="-122"/>
                <a:ea typeface="仿宋" pitchFamily="49" charset="-122"/>
                <a:cs typeface="Calibri" pitchFamily="34" charset="0"/>
              </a:rPr>
              <a:t>3m</a:t>
            </a:r>
            <a:endParaRPr lang="zh-CN" altLang="en-US" sz="2000" b="1" dirty="0">
              <a:latin typeface="仿宋" pitchFamily="49" charset="-122"/>
              <a:ea typeface="仿宋" pitchFamily="49" charset="-122"/>
            </a:endParaRPr>
          </a:p>
          <a:p>
            <a:pPr lvl="0"/>
            <a:r>
              <a:rPr lang="en-US"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、一张普通的纸厚度约为</a:t>
            </a:r>
            <a:r>
              <a:rPr lang="en-US" altLang="zh-CN" sz="2000" b="1" dirty="0">
                <a:latin typeface="仿宋" pitchFamily="49" charset="-122"/>
                <a:ea typeface="仿宋" pitchFamily="49" charset="-122"/>
                <a:cs typeface="Calibri" pitchFamily="34" charset="0"/>
              </a:rPr>
              <a:t>2mm</a:t>
            </a:r>
            <a:endParaRPr lang="zh-CN" altLang="en-US" sz="2000" b="1" dirty="0">
              <a:latin typeface="仿宋" pitchFamily="49" charset="-122"/>
              <a:ea typeface="仿宋" pitchFamily="49" charset="-122"/>
            </a:endParaRPr>
          </a:p>
          <a:p>
            <a:pPr lvl="0"/>
            <a:r>
              <a:rPr lang="en-US"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、教室日光灯灯管长度约为</a:t>
            </a:r>
            <a:r>
              <a:rPr lang="en-US" altLang="zh-CN" sz="2000" b="1" dirty="0">
                <a:latin typeface="仿宋" pitchFamily="49" charset="-122"/>
                <a:ea typeface="仿宋" pitchFamily="49" charset="-122"/>
                <a:cs typeface="Calibri" pitchFamily="34" charset="0"/>
              </a:rPr>
              <a:t>1.2m</a:t>
            </a:r>
          </a:p>
        </p:txBody>
      </p:sp>
      <p:sp>
        <p:nvSpPr>
          <p:cNvPr id="30" name="TextBox 29"/>
          <p:cNvSpPr txBox="1"/>
          <p:nvPr/>
        </p:nvSpPr>
        <p:spPr>
          <a:xfrm>
            <a:off x="4905375" y="47910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6" name="矩形 35"/>
          <p:cNvSpPr/>
          <p:nvPr/>
        </p:nvSpPr>
        <p:spPr>
          <a:xfrm>
            <a:off x="3562351" y="5295900"/>
            <a:ext cx="1533524"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a:solidFill>
                    <a:srgbClr val="FF0000"/>
                  </a:solidFill>
                </a:ln>
                <a:solidFill>
                  <a:schemeClr val="bg1"/>
                </a:solidFill>
              </a:rPr>
              <a:t>以人为参照</a:t>
            </a:r>
          </a:p>
        </p:txBody>
      </p:sp>
      <p:sp>
        <p:nvSpPr>
          <p:cNvPr id="37" name="TextBox 36"/>
          <p:cNvSpPr txBox="1"/>
          <p:nvPr/>
        </p:nvSpPr>
        <p:spPr>
          <a:xfrm>
            <a:off x="5038725" y="50863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8" name="TextBox 37"/>
          <p:cNvSpPr txBox="1"/>
          <p:nvPr/>
        </p:nvSpPr>
        <p:spPr>
          <a:xfrm>
            <a:off x="5524500" y="5267325"/>
            <a:ext cx="748923" cy="369332"/>
          </a:xfrm>
          <a:prstGeom prst="rect">
            <a:avLst/>
          </a:prstGeom>
          <a:solidFill>
            <a:srgbClr val="DC5ADF"/>
          </a:solidFill>
        </p:spPr>
        <p:txBody>
          <a:bodyPr wrap="none" rtlCol="0">
            <a:spAutoFit/>
          </a:bodyPr>
          <a:lstStyle/>
          <a:p>
            <a:r>
              <a:rPr lang="zh-CN" altLang="en-US" b="1" dirty="0"/>
              <a:t>约</a:t>
            </a:r>
            <a:r>
              <a:rPr lang="en-US" altLang="zh-CN" b="1" dirty="0"/>
              <a:t>2m</a:t>
            </a:r>
            <a:endParaRPr lang="zh-CN" altLang="en-US" b="1" dirty="0"/>
          </a:p>
        </p:txBody>
      </p:sp>
      <p:sp>
        <p:nvSpPr>
          <p:cNvPr id="44" name="矩形 43"/>
          <p:cNvSpPr/>
          <p:nvPr/>
        </p:nvSpPr>
        <p:spPr>
          <a:xfrm>
            <a:off x="5418451" y="5739884"/>
            <a:ext cx="1610999" cy="646331"/>
          </a:xfrm>
          <a:prstGeom prst="rect">
            <a:avLst/>
          </a:prstGeom>
          <a:solidFill>
            <a:srgbClr val="92D050"/>
          </a:solidFill>
        </p:spPr>
        <p:txBody>
          <a:bodyPr wrap="square">
            <a:spAutoFit/>
          </a:bodyPr>
          <a:lstStyle/>
          <a:p>
            <a:r>
              <a:rPr lang="zh-CN" altLang="en-US" b="1" dirty="0">
                <a:solidFill>
                  <a:srgbClr val="FF0000"/>
                </a:solidFill>
              </a:rPr>
              <a:t>普通楼层高度约为</a:t>
            </a:r>
            <a:r>
              <a:rPr lang="en-US" altLang="zh-CN" b="1" dirty="0">
                <a:solidFill>
                  <a:srgbClr val="FF0000"/>
                </a:solidFill>
              </a:rPr>
              <a:t>3m</a:t>
            </a:r>
            <a:r>
              <a:rPr lang="zh-CN" altLang="en-US" b="1" dirty="0">
                <a:solidFill>
                  <a:srgbClr val="FF0000"/>
                </a:solidFill>
              </a:rPr>
              <a:t>！！</a:t>
            </a:r>
            <a:endParaRPr lang="zh-CN" altLang="en-US" dirty="0"/>
          </a:p>
        </p:txBody>
      </p:sp>
      <p:sp>
        <p:nvSpPr>
          <p:cNvPr id="45" name="TextBox 44"/>
          <p:cNvSpPr txBox="1"/>
          <p:nvPr/>
        </p:nvSpPr>
        <p:spPr>
          <a:xfrm>
            <a:off x="4438650" y="5819775"/>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46" name="TextBox 45"/>
          <p:cNvSpPr txBox="1"/>
          <p:nvPr/>
        </p:nvSpPr>
        <p:spPr>
          <a:xfrm>
            <a:off x="4552950" y="4648200"/>
            <a:ext cx="369012" cy="400110"/>
          </a:xfrm>
          <a:prstGeom prst="rect">
            <a:avLst/>
          </a:prstGeom>
          <a:noFill/>
        </p:spPr>
        <p:txBody>
          <a:bodyPr wrap="none" rtlCol="0">
            <a:spAutoFit/>
          </a:bodyPr>
          <a:lstStyle/>
          <a:p>
            <a:r>
              <a:rPr lang="en-US" altLang="zh-CN" sz="2000" b="1" dirty="0">
                <a:solidFill>
                  <a:srgbClr val="FF0000"/>
                </a:solidFill>
              </a:rPr>
              <a:t>D</a:t>
            </a:r>
            <a:endParaRPr lang="zh-CN" altLang="en-US" sz="2000" b="1" dirty="0">
              <a:solidFill>
                <a:srgbClr val="FF0000"/>
              </a:solidFill>
            </a:endParaRPr>
          </a:p>
        </p:txBody>
      </p:sp>
      <p:sp>
        <p:nvSpPr>
          <p:cNvPr id="47" name="TextBox 46"/>
          <p:cNvSpPr txBox="1"/>
          <p:nvPr/>
        </p:nvSpPr>
        <p:spPr>
          <a:xfrm>
            <a:off x="4029075" y="54292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9" name="TextBox 48"/>
          <p:cNvSpPr txBox="1"/>
          <p:nvPr/>
        </p:nvSpPr>
        <p:spPr>
          <a:xfrm>
            <a:off x="3657600" y="2133600"/>
            <a:ext cx="1138453" cy="369332"/>
          </a:xfrm>
          <a:prstGeom prst="rect">
            <a:avLst/>
          </a:prstGeom>
          <a:solidFill>
            <a:srgbClr val="DC5ADF"/>
          </a:solidFill>
        </p:spPr>
        <p:txBody>
          <a:bodyPr wrap="none" rtlCol="0">
            <a:spAutoFit/>
          </a:bodyPr>
          <a:lstStyle/>
          <a:p>
            <a:r>
              <a:rPr lang="zh-CN" altLang="en-US" b="1" dirty="0"/>
              <a:t>约</a:t>
            </a:r>
            <a:r>
              <a:rPr lang="en-US" altLang="zh-CN" b="1" dirty="0"/>
              <a:t>0.1mm</a:t>
            </a:r>
            <a:endParaRPr lang="zh-CN" altLang="en-US" b="1" dirty="0"/>
          </a:p>
        </p:txBody>
      </p:sp>
      <p:cxnSp>
        <p:nvCxnSpPr>
          <p:cNvPr id="51" name="直接箭头连接符 50"/>
          <p:cNvCxnSpPr/>
          <p:nvPr/>
        </p:nvCxnSpPr>
        <p:spPr>
          <a:xfrm flipV="1">
            <a:off x="8886825" y="3609975"/>
            <a:ext cx="1905000" cy="38100"/>
          </a:xfrm>
          <a:prstGeom prst="straightConnector1">
            <a:avLst/>
          </a:prstGeom>
          <a:ln w="5715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rot="16200000" flipH="1">
            <a:off x="8691569" y="3843341"/>
            <a:ext cx="2257421" cy="76198"/>
          </a:xfrm>
          <a:prstGeom prst="straightConnector1">
            <a:avLst/>
          </a:prstGeom>
          <a:ln w="5715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8829675" y="1466850"/>
            <a:ext cx="1880643" cy="369332"/>
          </a:xfrm>
          <a:prstGeom prst="rect">
            <a:avLst/>
          </a:prstGeom>
          <a:solidFill>
            <a:srgbClr val="DC5ADF"/>
          </a:solidFill>
        </p:spPr>
        <p:txBody>
          <a:bodyPr wrap="none" rtlCol="0">
            <a:spAutoFit/>
          </a:bodyPr>
          <a:lstStyle/>
          <a:p>
            <a:r>
              <a:rPr lang="zh-CN" altLang="en-US" dirty="0"/>
              <a:t>手掌宽约为</a:t>
            </a:r>
            <a:r>
              <a:rPr lang="en-US" altLang="zh-CN" dirty="0"/>
              <a:t>10cm</a:t>
            </a:r>
            <a:endParaRPr lang="zh-CN" altLang="en-US" dirty="0"/>
          </a:p>
        </p:txBody>
      </p:sp>
      <p:sp>
        <p:nvSpPr>
          <p:cNvPr id="39" name="矩形 38"/>
          <p:cNvSpPr/>
          <p:nvPr/>
        </p:nvSpPr>
        <p:spPr>
          <a:xfrm>
            <a:off x="590550" y="1838325"/>
            <a:ext cx="3543301"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40" name="TextBox 39"/>
          <p:cNvSpPr txBox="1"/>
          <p:nvPr/>
        </p:nvSpPr>
        <p:spPr>
          <a:xfrm>
            <a:off x="4181475" y="1771650"/>
            <a:ext cx="1015021" cy="369332"/>
          </a:xfrm>
          <a:prstGeom prst="rect">
            <a:avLst/>
          </a:prstGeom>
          <a:solidFill>
            <a:srgbClr val="DC5ADF"/>
          </a:solidFill>
        </p:spPr>
        <p:txBody>
          <a:bodyPr wrap="none" rtlCol="0">
            <a:spAutoFit/>
          </a:bodyPr>
          <a:lstStyle/>
          <a:p>
            <a:r>
              <a:rPr lang="zh-CN" altLang="en-US" b="1" dirty="0"/>
              <a:t>约</a:t>
            </a:r>
            <a:r>
              <a:rPr lang="en-US" altLang="zh-CN" b="1" dirty="0"/>
              <a:t>70</a:t>
            </a:r>
            <a:r>
              <a:rPr lang="el-GR" altLang="zh-CN" b="1" dirty="0"/>
              <a:t>μ</a:t>
            </a:r>
            <a:r>
              <a:rPr lang="en-US" altLang="zh-CN" b="1" dirty="0"/>
              <a:t>m</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32" grpId="0" animBg="1"/>
      <p:bldP spid="33" grpId="0" animBg="1"/>
      <p:bldP spid="35" grpId="0" animBg="1"/>
      <p:bldP spid="30" grpId="0"/>
      <p:bldP spid="36" grpId="0" animBg="1"/>
      <p:bldP spid="37" grpId="0"/>
      <p:bldP spid="38" grpId="0" animBg="1"/>
      <p:bldP spid="44" grpId="0" animBg="1"/>
      <p:bldP spid="45" grpId="0"/>
      <p:bldP spid="46" grpId="0"/>
      <p:bldP spid="47" grpId="0"/>
      <p:bldP spid="49" grpId="0" animBg="1"/>
      <p:bldP spid="58" grpId="0" animBg="1"/>
      <p:bldP spid="39"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49" y="2027962"/>
            <a:ext cx="6219825" cy="1938992"/>
          </a:xfrm>
          <a:prstGeom prst="rect">
            <a:avLst/>
          </a:prstGeom>
          <a:ln w="19050">
            <a:solidFill>
              <a:schemeClr val="accent4"/>
            </a:solidFill>
          </a:ln>
        </p:spPr>
        <p:txBody>
          <a:bodyPr wrap="square">
            <a:spAutoFit/>
          </a:bodyPr>
          <a:lstStyle/>
          <a:p>
            <a:pPr lvl="0" fontAlgn="base">
              <a:spcBef>
                <a:spcPct val="0"/>
              </a:spcBef>
              <a:spcAft>
                <a:spcPct val="0"/>
              </a:spcAft>
            </a:pPr>
            <a:r>
              <a:rPr lang="zh-CN" altLang="en-US" sz="2000" b="1" dirty="0">
                <a:latin typeface="仿宋" pitchFamily="49" charset="-122"/>
                <a:ea typeface="仿宋" pitchFamily="49" charset="-122"/>
                <a:cs typeface="宋体" pitchFamily="2" charset="-122"/>
              </a:rPr>
              <a:t>自主练习</a:t>
            </a:r>
            <a:r>
              <a:rPr lang="en-US" altLang="zh-CN" sz="2000" b="1" dirty="0">
                <a:latin typeface="仿宋" pitchFamily="49" charset="-122"/>
                <a:ea typeface="仿宋" pitchFamily="49" charset="-122"/>
                <a:cs typeface="宋体" pitchFamily="2" charset="-122"/>
              </a:rPr>
              <a:t>1</a:t>
            </a:r>
            <a:r>
              <a:rPr lang="zh-CN" altLang="en-US" sz="2000" b="1" dirty="0">
                <a:latin typeface="仿宋" pitchFamily="49" charset="-122"/>
                <a:ea typeface="仿宋" pitchFamily="49" charset="-122"/>
                <a:cs typeface="宋体" pitchFamily="2" charset="-122"/>
              </a:rPr>
              <a:t>、中华人民共和国的国旗为长方形五星红旗，如图是天安门广场升旗仪式的场景，根据图片提供的信息估测该国旗的宽度，下列数据最接近实际情况的是</a:t>
            </a:r>
            <a:r>
              <a:rPr lang="zh-CN" altLang="en-US" sz="2000" b="1" dirty="0">
                <a:latin typeface="仿宋" pitchFamily="49" charset="-122"/>
                <a:ea typeface="仿宋" pitchFamily="49" charset="-122"/>
                <a:cs typeface="Calibri" pitchFamily="34" charset="0"/>
              </a:rPr>
              <a:t>（　　）</a:t>
            </a:r>
            <a:endParaRPr lang="en-US" altLang="zh-CN" sz="2000" b="1" dirty="0">
              <a:latin typeface="仿宋" pitchFamily="49" charset="-122"/>
              <a:ea typeface="仿宋" pitchFamily="49" charset="-122"/>
              <a:cs typeface="宋体" pitchFamily="2" charset="-122"/>
            </a:endParaRP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a:t>
            </a:r>
            <a:r>
              <a:rPr lang="zh-CN" altLang="zh-CN" sz="2000" b="1" dirty="0">
                <a:latin typeface="仿宋" pitchFamily="49" charset="-122"/>
                <a:ea typeface="仿宋" pitchFamily="49" charset="-122"/>
                <a:cs typeface="宋体" pitchFamily="2" charset="-122"/>
              </a:rPr>
              <a:t>1.8m </a:t>
            </a:r>
            <a:r>
              <a:rPr lang="en-US" altLang="zh-CN" sz="2000" b="1" dirty="0">
                <a:latin typeface="仿宋" pitchFamily="49" charset="-122"/>
                <a:ea typeface="仿宋" pitchFamily="49" charset="-122"/>
                <a:cs typeface="宋体" pitchFamily="2" charset="-122"/>
              </a:rPr>
              <a:t>      </a:t>
            </a:r>
            <a:r>
              <a:rPr lang="zh-CN"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a:t>
            </a:r>
            <a:r>
              <a:rPr lang="zh-CN" altLang="zh-CN" sz="2000" b="1" dirty="0">
                <a:latin typeface="仿宋" pitchFamily="49" charset="-122"/>
                <a:ea typeface="仿宋" pitchFamily="49" charset="-122"/>
                <a:cs typeface="宋体" pitchFamily="2" charset="-122"/>
              </a:rPr>
              <a:t>3.3m </a:t>
            </a:r>
            <a:endParaRPr lang="en-US" altLang="zh-CN" sz="2000" b="1" dirty="0">
              <a:latin typeface="仿宋" pitchFamily="49" charset="-122"/>
              <a:ea typeface="仿宋" pitchFamily="49" charset="-122"/>
              <a:cs typeface="宋体" pitchFamily="2" charset="-122"/>
            </a:endParaRP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a:t>
            </a:r>
            <a:r>
              <a:rPr lang="zh-CN" altLang="zh-CN" sz="2000" b="1" dirty="0">
                <a:latin typeface="仿宋" pitchFamily="49" charset="-122"/>
                <a:ea typeface="仿宋" pitchFamily="49" charset="-122"/>
                <a:cs typeface="宋体" pitchFamily="2" charset="-122"/>
              </a:rPr>
              <a:t>4.8m </a:t>
            </a:r>
            <a:r>
              <a:rPr lang="en-US" altLang="zh-CN" sz="2000" b="1" dirty="0">
                <a:latin typeface="仿宋" pitchFamily="49" charset="-122"/>
                <a:ea typeface="仿宋" pitchFamily="49" charset="-122"/>
                <a:cs typeface="宋体" pitchFamily="2" charset="-122"/>
              </a:rPr>
              <a:t>    </a:t>
            </a:r>
            <a:r>
              <a:rPr lang="en-US" altLang="zh-CN" sz="2000" b="1" dirty="0">
                <a:latin typeface="仿宋" pitchFamily="49" charset="-122"/>
                <a:ea typeface="仿宋" pitchFamily="49" charset="-122"/>
                <a:cs typeface="Calibri" pitchFamily="34" charset="0"/>
              </a:rPr>
              <a:t> </a:t>
            </a:r>
            <a:r>
              <a:rPr lang="zh-CN"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a:t>
            </a:r>
            <a:r>
              <a:rPr lang="zh-CN" altLang="zh-CN" sz="2000" b="1" dirty="0">
                <a:latin typeface="仿宋" pitchFamily="49" charset="-122"/>
                <a:ea typeface="仿宋" pitchFamily="49" charset="-122"/>
                <a:cs typeface="宋体" pitchFamily="2" charset="-122"/>
              </a:rPr>
              <a:t>5.5m</a:t>
            </a:r>
          </a:p>
        </p:txBody>
      </p:sp>
      <p:pic>
        <p:nvPicPr>
          <p:cNvPr id="4" name="Picture 10" descr="http://img.manfen5.com/res/CZWL/web/STSource/2018092907011276991225/SYS201809290701136336379710_ST/SYS201809290701136336379710_ST.001.png"/>
          <p:cNvPicPr>
            <a:picLocks noChangeAspect="1" noChangeArrowheads="1"/>
          </p:cNvPicPr>
          <p:nvPr/>
        </p:nvPicPr>
        <p:blipFill>
          <a:blip r:embed="rId2"/>
          <a:srcRect/>
          <a:stretch>
            <a:fillRect/>
          </a:stretch>
        </p:blipFill>
        <p:spPr bwMode="auto">
          <a:xfrm>
            <a:off x="6699250" y="2614612"/>
            <a:ext cx="1943435" cy="1757363"/>
          </a:xfrm>
          <a:prstGeom prst="rect">
            <a:avLst/>
          </a:prstGeom>
          <a:noFill/>
        </p:spPr>
      </p:pic>
      <p:cxnSp>
        <p:nvCxnSpPr>
          <p:cNvPr id="6" name="直接连接符 5"/>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1475" y="123825"/>
            <a:ext cx="1813317" cy="646331"/>
          </a:xfrm>
          <a:prstGeom prst="rect">
            <a:avLst/>
          </a:prstGeom>
          <a:noFill/>
        </p:spPr>
        <p:txBody>
          <a:bodyPr wrap="none" rtlCol="0">
            <a:spAutoFit/>
          </a:bodyPr>
          <a:lstStyle/>
          <a:p>
            <a:r>
              <a:rPr lang="en-US" altLang="zh-CN" sz="3600" b="1" dirty="0"/>
              <a:t>1</a:t>
            </a:r>
            <a:r>
              <a:rPr lang="zh-CN" altLang="en-US" sz="3600" b="1" dirty="0"/>
              <a:t>、长度</a:t>
            </a:r>
          </a:p>
        </p:txBody>
      </p:sp>
      <p:grpSp>
        <p:nvGrpSpPr>
          <p:cNvPr id="32" name="组合 31"/>
          <p:cNvGrpSpPr/>
          <p:nvPr/>
        </p:nvGrpSpPr>
        <p:grpSpPr>
          <a:xfrm>
            <a:off x="8582025" y="2647950"/>
            <a:ext cx="2771775" cy="1295400"/>
            <a:chOff x="8582025" y="2647950"/>
            <a:chExt cx="2771775" cy="1295400"/>
          </a:xfrm>
        </p:grpSpPr>
        <p:sp>
          <p:nvSpPr>
            <p:cNvPr id="14" name="云形 13"/>
            <p:cNvSpPr/>
            <p:nvPr/>
          </p:nvSpPr>
          <p:spPr>
            <a:xfrm>
              <a:off x="8582025" y="2647950"/>
              <a:ext cx="2771775" cy="1295400"/>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72526" y="2838451"/>
              <a:ext cx="2552699" cy="971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95000"/>
                      <a:lumOff val="5000"/>
                    </a:schemeClr>
                  </a:solidFill>
                </a:rPr>
                <a:t>人身高：</a:t>
              </a:r>
              <a:r>
                <a:rPr lang="en-US" altLang="zh-CN" b="1" dirty="0">
                  <a:solidFill>
                    <a:schemeClr val="tx1">
                      <a:lumMod val="95000"/>
                      <a:lumOff val="5000"/>
                    </a:schemeClr>
                  </a:solidFill>
                </a:rPr>
                <a:t>1.6~1.8m</a:t>
              </a:r>
            </a:p>
            <a:p>
              <a:pPr algn="ctr"/>
              <a:r>
                <a:rPr lang="zh-CN" altLang="en-US" b="1" dirty="0">
                  <a:solidFill>
                    <a:schemeClr val="tx1">
                      <a:lumMod val="95000"/>
                      <a:lumOff val="5000"/>
                    </a:schemeClr>
                  </a:solidFill>
                </a:rPr>
                <a:t>国旗宽度</a:t>
              </a:r>
              <a:r>
                <a:rPr lang="en-US" altLang="zh-CN" b="1" dirty="0">
                  <a:solidFill>
                    <a:schemeClr val="tx1">
                      <a:lumMod val="95000"/>
                      <a:lumOff val="5000"/>
                    </a:schemeClr>
                  </a:solidFill>
                </a:rPr>
                <a:t>=___</a:t>
              </a:r>
              <a:r>
                <a:rPr lang="zh-CN" altLang="en-US" b="1" dirty="0">
                  <a:solidFill>
                    <a:schemeClr val="tx1">
                      <a:lumMod val="95000"/>
                      <a:lumOff val="5000"/>
                    </a:schemeClr>
                  </a:solidFill>
                </a:rPr>
                <a:t>？</a:t>
              </a:r>
              <a:r>
                <a:rPr lang="en-US" altLang="zh-CN" b="1" dirty="0">
                  <a:solidFill>
                    <a:schemeClr val="tx1">
                      <a:lumMod val="95000"/>
                      <a:lumOff val="5000"/>
                    </a:schemeClr>
                  </a:solidFill>
                </a:rPr>
                <a:t>___</a:t>
              </a:r>
              <a:r>
                <a:rPr lang="zh-CN" altLang="en-US" b="1" dirty="0">
                  <a:solidFill>
                    <a:schemeClr val="tx1">
                      <a:lumMod val="95000"/>
                      <a:lumOff val="5000"/>
                    </a:schemeClr>
                  </a:solidFill>
                </a:rPr>
                <a:t>人高</a:t>
              </a:r>
            </a:p>
          </p:txBody>
        </p:sp>
      </p:grpSp>
      <p:sp>
        <p:nvSpPr>
          <p:cNvPr id="15" name="TextBox 14"/>
          <p:cNvSpPr txBox="1"/>
          <p:nvPr/>
        </p:nvSpPr>
        <p:spPr>
          <a:xfrm>
            <a:off x="7210425" y="4905375"/>
            <a:ext cx="4400550" cy="1569660"/>
          </a:xfrm>
          <a:prstGeom prst="rect">
            <a:avLst/>
          </a:prstGeom>
          <a:solidFill>
            <a:srgbClr val="00B0F0"/>
          </a:solidFill>
        </p:spPr>
        <p:txBody>
          <a:bodyPr wrap="square" rtlCol="0">
            <a:spAutoFit/>
          </a:bodyPr>
          <a:lstStyle/>
          <a:p>
            <a:r>
              <a:rPr lang="zh-CN" altLang="en-US" sz="2400" b="1" dirty="0">
                <a:latin typeface="仿宋" pitchFamily="49" charset="-122"/>
                <a:ea typeface="仿宋" pitchFamily="49" charset="-122"/>
              </a:rPr>
              <a:t>补充：普通教室长、宽、高分别约为</a:t>
            </a:r>
            <a:r>
              <a:rPr lang="en-US" altLang="zh-CN" sz="2400" b="1" dirty="0">
                <a:latin typeface="仿宋" pitchFamily="49" charset="-122"/>
                <a:ea typeface="仿宋" pitchFamily="49" charset="-122"/>
              </a:rPr>
              <a:t>9m</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6m</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3m</a:t>
            </a:r>
            <a:r>
              <a:rPr lang="zh-CN" altLang="en-US" sz="2400" b="1" dirty="0">
                <a:latin typeface="仿宋" pitchFamily="49" charset="-122"/>
                <a:ea typeface="仿宋" pitchFamily="49" charset="-122"/>
              </a:rPr>
              <a:t>。（</a:t>
            </a:r>
            <a:r>
              <a:rPr lang="zh-CN" altLang="en-US" sz="2400" b="1" dirty="0">
                <a:solidFill>
                  <a:srgbClr val="FF0000"/>
                </a:solidFill>
                <a:latin typeface="仿宋" pitchFamily="49" charset="-122"/>
                <a:ea typeface="仿宋" pitchFamily="49" charset="-122"/>
              </a:rPr>
              <a:t>普通楼层高度约为</a:t>
            </a:r>
            <a:r>
              <a:rPr lang="en-US" altLang="zh-CN" sz="2400" b="1" dirty="0">
                <a:solidFill>
                  <a:srgbClr val="FF0000"/>
                </a:solidFill>
                <a:latin typeface="仿宋" pitchFamily="49" charset="-122"/>
                <a:ea typeface="仿宋" pitchFamily="49" charset="-122"/>
              </a:rPr>
              <a:t>3m</a:t>
            </a:r>
            <a:r>
              <a:rPr lang="zh-CN" altLang="en-US" sz="2400" b="1" dirty="0">
                <a:latin typeface="仿宋" pitchFamily="49" charset="-122"/>
                <a:ea typeface="仿宋" pitchFamily="49" charset="-122"/>
              </a:rPr>
              <a:t>）</a:t>
            </a:r>
            <a:endParaRPr lang="en-US" altLang="zh-CN" sz="2400" b="1" dirty="0">
              <a:latin typeface="仿宋" pitchFamily="49" charset="-122"/>
              <a:ea typeface="仿宋" pitchFamily="49" charset="-122"/>
            </a:endParaRPr>
          </a:p>
          <a:p>
            <a:endParaRPr lang="zh-CN" altLang="en-US" sz="2400" dirty="0">
              <a:latin typeface="仿宋" pitchFamily="49" charset="-122"/>
              <a:ea typeface="仿宋" pitchFamily="49" charset="-122"/>
            </a:endParaRPr>
          </a:p>
        </p:txBody>
      </p:sp>
      <p:sp>
        <p:nvSpPr>
          <p:cNvPr id="16" name="TextBox 15"/>
          <p:cNvSpPr txBox="1"/>
          <p:nvPr/>
        </p:nvSpPr>
        <p:spPr>
          <a:xfrm>
            <a:off x="419100" y="6076950"/>
            <a:ext cx="4591049" cy="646331"/>
          </a:xfrm>
          <a:prstGeom prst="rect">
            <a:avLst/>
          </a:prstGeom>
          <a:solidFill>
            <a:srgbClr val="92D050"/>
          </a:solidFill>
        </p:spPr>
        <p:txBody>
          <a:bodyPr wrap="square" rtlCol="0">
            <a:spAutoFit/>
          </a:bodyPr>
          <a:lstStyle/>
          <a:p>
            <a:r>
              <a:rPr lang="zh-CN" altLang="en-US" b="1" dirty="0">
                <a:solidFill>
                  <a:srgbClr val="FF0000"/>
                </a:solidFill>
              </a:rPr>
              <a:t>提示：对不熟悉的单位一定要换算为熟悉的单位，然后得出结论。</a:t>
            </a:r>
          </a:p>
        </p:txBody>
      </p:sp>
      <p:sp>
        <p:nvSpPr>
          <p:cNvPr id="80898" name="Rectangle 2"/>
          <p:cNvSpPr>
            <a:spLocks noChangeArrowheads="1"/>
          </p:cNvSpPr>
          <p:nvPr/>
        </p:nvSpPr>
        <p:spPr bwMode="auto">
          <a:xfrm>
            <a:off x="285750" y="933450"/>
            <a:ext cx="9353550" cy="1015663"/>
          </a:xfrm>
          <a:prstGeom prst="rect">
            <a:avLst/>
          </a:prstGeom>
          <a:ln w="19050">
            <a:solidFill>
              <a:schemeClr val="accent4"/>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zh-CN" altLang="en-US" sz="2000" b="1" dirty="0">
                <a:solidFill>
                  <a:schemeClr val="tx1"/>
                </a:solidFill>
                <a:latin typeface="仿宋" pitchFamily="49" charset="-122"/>
                <a:ea typeface="仿宋" pitchFamily="49" charset="-122"/>
                <a:cs typeface="Calibri" pitchFamily="34" charset="0"/>
              </a:rPr>
              <a:t>例</a:t>
            </a:r>
            <a:r>
              <a:rPr lang="en-US" altLang="zh-CN" sz="2000" b="1" dirty="0">
                <a:solidFill>
                  <a:schemeClr val="tx1"/>
                </a:solidFill>
                <a:latin typeface="仿宋" pitchFamily="49" charset="-122"/>
                <a:ea typeface="仿宋" pitchFamily="49" charset="-122"/>
                <a:cs typeface="Calibri" pitchFamily="34" charset="0"/>
              </a:rPr>
              <a:t>2</a:t>
            </a:r>
            <a:r>
              <a:rPr lang="zh-CN" altLang="en-US" sz="2000" b="1" dirty="0">
                <a:latin typeface="仿宋" pitchFamily="49" charset="-122"/>
                <a:ea typeface="仿宋" pitchFamily="49" charset="-122"/>
                <a:cs typeface="宋体" pitchFamily="2" charset="-122"/>
              </a:rPr>
              <a:t>、（</a:t>
            </a:r>
            <a:r>
              <a:rPr lang="en-US" altLang="zh-CN" sz="2000" b="1" dirty="0">
                <a:latin typeface="仿宋" pitchFamily="49" charset="-122"/>
                <a:ea typeface="仿宋" pitchFamily="49" charset="-122"/>
                <a:cs typeface="宋体" pitchFamily="2" charset="-122"/>
              </a:rPr>
              <a:t>2017</a:t>
            </a:r>
            <a:r>
              <a:rPr lang="zh-CN" altLang="en-US" sz="2000" b="1" dirty="0">
                <a:latin typeface="仿宋" pitchFamily="49" charset="-122"/>
                <a:ea typeface="仿宋" pitchFamily="49" charset="-122"/>
                <a:cs typeface="宋体" pitchFamily="2" charset="-122"/>
              </a:rPr>
              <a:t>天津）图为某蹦床运动员从床面上</a:t>
            </a:r>
            <a:r>
              <a:rPr lang="en-US" altLang="zh-CN" sz="2000" b="1" dirty="0">
                <a:latin typeface="仿宋" pitchFamily="49" charset="-122"/>
                <a:ea typeface="仿宋" pitchFamily="49" charset="-122"/>
                <a:cs typeface="宋体" pitchFamily="2" charset="-122"/>
              </a:rPr>
              <a:t>A</a:t>
            </a:r>
            <a:r>
              <a:rPr lang="zh-CN" altLang="en-US" sz="2000" b="1" dirty="0">
                <a:latin typeface="仿宋" pitchFamily="49" charset="-122"/>
                <a:ea typeface="仿宋" pitchFamily="49" charset="-122"/>
                <a:cs typeface="宋体" pitchFamily="2" charset="-122"/>
              </a:rPr>
              <a:t>点起跳后腾空瞬间的照片，根据照片信息估测此时运动员脚尖到床面的距离为</a:t>
            </a:r>
            <a:r>
              <a:rPr lang="en-US" altLang="zh-CN" sz="2000" b="1" dirty="0">
                <a:latin typeface="仿宋" pitchFamily="49" charset="-122"/>
                <a:ea typeface="仿宋" pitchFamily="49" charset="-122"/>
                <a:cs typeface="宋体" pitchFamily="2" charset="-122"/>
              </a:rPr>
              <a:t>_________</a:t>
            </a:r>
            <a:r>
              <a:rPr lang="zh-CN" altLang="en-US" sz="2000" b="1" dirty="0">
                <a:latin typeface="仿宋" pitchFamily="49" charset="-122"/>
                <a:ea typeface="仿宋" pitchFamily="49" charset="-122"/>
                <a:cs typeface="Calibri" pitchFamily="34" charset="0"/>
              </a:rPr>
              <a:t>（</a:t>
            </a:r>
            <a:r>
              <a:rPr lang="zh-CN" altLang="en-US" sz="2000" b="1" dirty="0">
                <a:latin typeface="仿宋" pitchFamily="49" charset="-122"/>
                <a:ea typeface="仿宋" pitchFamily="49" charset="-122"/>
                <a:cs typeface="宋体" pitchFamily="2" charset="-122"/>
              </a:rPr>
              <a:t>选填“</a:t>
            </a:r>
            <a:r>
              <a:rPr lang="en-US" altLang="zh-CN" sz="2000" b="1" dirty="0">
                <a:latin typeface="仿宋" pitchFamily="49" charset="-122"/>
                <a:ea typeface="仿宋" pitchFamily="49" charset="-122"/>
                <a:cs typeface="宋体" pitchFamily="2" charset="-122"/>
              </a:rPr>
              <a:t>0.8m”“1.8m”</a:t>
            </a:r>
            <a:r>
              <a:rPr lang="zh-CN" altLang="en-US" sz="2000" b="1" dirty="0">
                <a:latin typeface="仿宋" pitchFamily="49" charset="-122"/>
                <a:ea typeface="仿宋" pitchFamily="49" charset="-122"/>
                <a:cs typeface="宋体" pitchFamily="2" charset="-122"/>
              </a:rPr>
              <a:t>或“</a:t>
            </a:r>
            <a:r>
              <a:rPr lang="en-US" altLang="zh-CN" sz="2000" b="1" dirty="0">
                <a:latin typeface="仿宋" pitchFamily="49" charset="-122"/>
                <a:ea typeface="仿宋" pitchFamily="49" charset="-122"/>
                <a:cs typeface="宋体" pitchFamily="2" charset="-122"/>
              </a:rPr>
              <a:t>3.8</a:t>
            </a:r>
            <a:r>
              <a:rPr lang="zh-CN" altLang="en-US" sz="2000" b="1" dirty="0">
                <a:latin typeface="仿宋" pitchFamily="49" charset="-122"/>
                <a:ea typeface="仿宋" pitchFamily="49" charset="-122"/>
                <a:cs typeface="Calibri" pitchFamily="34" charset="0"/>
              </a:rPr>
              <a:t> </a:t>
            </a:r>
            <a:r>
              <a:rPr lang="en-US" altLang="zh-CN" sz="2000" b="1" dirty="0">
                <a:latin typeface="仿宋" pitchFamily="49" charset="-122"/>
                <a:ea typeface="仿宋" pitchFamily="49" charset="-122"/>
                <a:cs typeface="宋体" pitchFamily="2" charset="-122"/>
              </a:rPr>
              <a:t>m</a:t>
            </a:r>
            <a:r>
              <a:rPr lang="zh-CN" altLang="en-US" sz="2000" b="1" dirty="0">
                <a:latin typeface="仿宋" pitchFamily="49" charset="-122"/>
                <a:ea typeface="仿宋" pitchFamily="49" charset="-122"/>
                <a:cs typeface="Calibri" pitchFamily="34" charset="0"/>
              </a:rPr>
              <a:t>）</a:t>
            </a:r>
            <a:endParaRPr kumimoji="0" lang="zh-CN" altLang="en-US"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p:txBody>
      </p:sp>
      <p:pic>
        <p:nvPicPr>
          <p:cNvPr id="80897" name="图片24" descr="菁优网：http://www.jyeoo.com"/>
          <p:cNvPicPr>
            <a:picLocks noChangeAspect="1" noChangeArrowheads="1"/>
          </p:cNvPicPr>
          <p:nvPr/>
        </p:nvPicPr>
        <p:blipFill>
          <a:blip r:embed="rId3"/>
          <a:srcRect/>
          <a:stretch>
            <a:fillRect/>
          </a:stretch>
        </p:blipFill>
        <p:spPr bwMode="auto">
          <a:xfrm>
            <a:off x="9677400" y="0"/>
            <a:ext cx="1807524" cy="2676525"/>
          </a:xfrm>
          <a:prstGeom prst="rect">
            <a:avLst/>
          </a:prstGeom>
          <a:noFill/>
        </p:spPr>
      </p:pic>
      <p:cxnSp>
        <p:nvCxnSpPr>
          <p:cNvPr id="20" name="直接箭头连接符 19"/>
          <p:cNvCxnSpPr/>
          <p:nvPr/>
        </p:nvCxnSpPr>
        <p:spPr>
          <a:xfrm rot="16200000" flipH="1">
            <a:off x="9906001" y="1866903"/>
            <a:ext cx="971549" cy="19049"/>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3467101" y="438153"/>
            <a:ext cx="6934199" cy="971549"/>
            <a:chOff x="3467101" y="438153"/>
            <a:chExt cx="6934199" cy="971549"/>
          </a:xfrm>
        </p:grpSpPr>
        <p:sp>
          <p:nvSpPr>
            <p:cNvPr id="17" name="矩形 16"/>
            <p:cNvSpPr/>
            <p:nvPr/>
          </p:nvSpPr>
          <p:spPr>
            <a:xfrm>
              <a:off x="3467101" y="552450"/>
              <a:ext cx="1971674"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a:solidFill>
                      <a:srgbClr val="FF0000"/>
                    </a:solidFill>
                  </a:ln>
                  <a:solidFill>
                    <a:schemeClr val="bg1"/>
                  </a:solidFill>
                </a:rPr>
                <a:t>以人为参照比较</a:t>
              </a:r>
            </a:p>
          </p:txBody>
        </p:sp>
        <p:cxnSp>
          <p:nvCxnSpPr>
            <p:cNvPr id="22" name="直接箭头连接符 21"/>
            <p:cNvCxnSpPr/>
            <p:nvPr/>
          </p:nvCxnSpPr>
          <p:spPr>
            <a:xfrm rot="16200000" flipH="1">
              <a:off x="9906001" y="914403"/>
              <a:ext cx="971549" cy="19049"/>
            </a:xfrm>
            <a:prstGeom prst="straightConnector1">
              <a:avLst/>
            </a:prstGeom>
            <a:ln w="38100">
              <a:solidFill>
                <a:srgbClr val="DC5ADF"/>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5553075" y="1276350"/>
            <a:ext cx="702436" cy="369332"/>
          </a:xfrm>
          <a:prstGeom prst="rect">
            <a:avLst/>
          </a:prstGeom>
          <a:noFill/>
        </p:spPr>
        <p:txBody>
          <a:bodyPr wrap="none" rtlCol="0">
            <a:spAutoFit/>
          </a:bodyPr>
          <a:lstStyle/>
          <a:p>
            <a:r>
              <a:rPr lang="en-US" altLang="zh-CN" b="1" dirty="0">
                <a:solidFill>
                  <a:srgbClr val="FF0000"/>
                </a:solidFill>
              </a:rPr>
              <a:t>1.8m</a:t>
            </a:r>
            <a:endParaRPr lang="zh-CN" altLang="en-US" b="1" dirty="0">
              <a:solidFill>
                <a:srgbClr val="FF0000"/>
              </a:solidFill>
            </a:endParaRPr>
          </a:p>
        </p:txBody>
      </p:sp>
      <p:sp>
        <p:nvSpPr>
          <p:cNvPr id="25" name="TextBox 24"/>
          <p:cNvSpPr txBox="1"/>
          <p:nvPr/>
        </p:nvSpPr>
        <p:spPr>
          <a:xfrm>
            <a:off x="771525" y="2952750"/>
            <a:ext cx="340158" cy="400110"/>
          </a:xfrm>
          <a:prstGeom prst="rect">
            <a:avLst/>
          </a:prstGeom>
          <a:noFill/>
        </p:spPr>
        <p:txBody>
          <a:bodyPr wrap="none" rtlCol="0">
            <a:spAutoFit/>
          </a:bodyPr>
          <a:lstStyle/>
          <a:p>
            <a:r>
              <a:rPr lang="en-US" altLang="zh-CN" sz="2000" b="1" dirty="0">
                <a:solidFill>
                  <a:srgbClr val="FF0000"/>
                </a:solidFill>
              </a:rPr>
              <a:t>B</a:t>
            </a:r>
            <a:endParaRPr lang="zh-CN" altLang="en-US" sz="2000" b="1" dirty="0">
              <a:solidFill>
                <a:srgbClr val="FF0000"/>
              </a:solidFill>
            </a:endParaRPr>
          </a:p>
        </p:txBody>
      </p:sp>
      <p:sp>
        <p:nvSpPr>
          <p:cNvPr id="26" name="TextBox 25"/>
          <p:cNvSpPr txBox="1"/>
          <p:nvPr/>
        </p:nvSpPr>
        <p:spPr>
          <a:xfrm>
            <a:off x="3352800" y="43338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pic>
        <p:nvPicPr>
          <p:cNvPr id="64516" name="Picture 4" descr="https://timgsa.baidu.com/timg?image&amp;quality=80&amp;size=b9999_10000&amp;sec=1583061099908&amp;di=66c5af54f0374ade63116b925674b009&amp;imgtype=0&amp;src=http%3A%2F%2Fimg010.hc360.cn%2Fy3%2FM02%2F24%2F05%2FwKhQh1UGYRiEaWuPAAAAAABoeFA919.jpg..300x300.jpg"/>
          <p:cNvPicPr>
            <a:picLocks noChangeAspect="1" noChangeArrowheads="1"/>
          </p:cNvPicPr>
          <p:nvPr/>
        </p:nvPicPr>
        <p:blipFill>
          <a:blip r:embed="rId4"/>
          <a:srcRect/>
          <a:stretch>
            <a:fillRect/>
          </a:stretch>
        </p:blipFill>
        <p:spPr bwMode="auto">
          <a:xfrm>
            <a:off x="4456874" y="2428874"/>
            <a:ext cx="1404176" cy="1800225"/>
          </a:xfrm>
          <a:prstGeom prst="rect">
            <a:avLst/>
          </a:prstGeom>
          <a:noFill/>
        </p:spPr>
      </p:pic>
      <p:sp>
        <p:nvSpPr>
          <p:cNvPr id="28" name="TextBox 27"/>
          <p:cNvSpPr txBox="1"/>
          <p:nvPr/>
        </p:nvSpPr>
        <p:spPr>
          <a:xfrm>
            <a:off x="247650" y="4181475"/>
            <a:ext cx="6510115" cy="1938992"/>
          </a:xfrm>
          <a:prstGeom prst="rect">
            <a:avLst/>
          </a:prstGeom>
          <a:ln w="19050"/>
        </p:spPr>
        <p:style>
          <a:lnRef idx="2">
            <a:schemeClr val="accent6"/>
          </a:lnRef>
          <a:fillRef idx="1">
            <a:schemeClr val="lt1"/>
          </a:fillRef>
          <a:effectRef idx="0">
            <a:schemeClr val="accent6"/>
          </a:effectRef>
          <a:fontRef idx="minor">
            <a:schemeClr val="dk1"/>
          </a:fontRef>
        </p:style>
        <p:txBody>
          <a:bodyPr wrap="none" rtlCol="0">
            <a:spAutoFit/>
          </a:bodyPr>
          <a:lstStyle/>
          <a:p>
            <a:pPr lvl="0"/>
            <a:r>
              <a:rPr lang="zh-CN" altLang="en-US" sz="2000" b="1" dirty="0">
                <a:latin typeface="仿宋" pitchFamily="49" charset="-122"/>
                <a:ea typeface="仿宋" pitchFamily="49" charset="-122"/>
                <a:cs typeface="Calibri" pitchFamily="34" charset="0"/>
              </a:rPr>
              <a:t>例</a:t>
            </a:r>
            <a:r>
              <a:rPr lang="en-US" altLang="zh-CN" sz="2000" b="1" dirty="0">
                <a:latin typeface="仿宋" pitchFamily="49" charset="-122"/>
                <a:ea typeface="仿宋" pitchFamily="49" charset="-122"/>
                <a:cs typeface="Calibri" pitchFamily="34" charset="0"/>
              </a:rPr>
              <a:t>3</a:t>
            </a:r>
            <a:r>
              <a:rPr lang="zh-CN" altLang="en-US" sz="2000" b="1" dirty="0">
                <a:latin typeface="仿宋" pitchFamily="49" charset="-122"/>
                <a:ea typeface="仿宋" pitchFamily="49" charset="-122"/>
                <a:cs typeface="Calibri" pitchFamily="34" charset="0"/>
              </a:rPr>
              <a:t>、下列生活中常见物品估测，最接近实际的是（  ）</a:t>
            </a:r>
            <a:endParaRPr lang="en-US" altLang="zh-CN" sz="2000" b="1" dirty="0">
              <a:latin typeface="仿宋" pitchFamily="49" charset="-122"/>
              <a:ea typeface="仿宋" pitchFamily="49" charset="-122"/>
              <a:cs typeface="Calibri" pitchFamily="34" charset="0"/>
            </a:endParaRPr>
          </a:p>
          <a:p>
            <a:pPr lvl="0"/>
            <a:r>
              <a:rPr lang="en-US"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、乒乓球的直径约为</a:t>
            </a:r>
            <a:r>
              <a:rPr lang="en-US" altLang="zh-CN" sz="2000" b="1" dirty="0">
                <a:latin typeface="仿宋" pitchFamily="49" charset="-122"/>
                <a:ea typeface="仿宋" pitchFamily="49" charset="-122"/>
                <a:cs typeface="Calibri" pitchFamily="34" charset="0"/>
              </a:rPr>
              <a:t>1 dm </a:t>
            </a:r>
          </a:p>
          <a:p>
            <a:r>
              <a:rPr lang="en-US"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、一张普通考试物理答题卡宽度约为</a:t>
            </a:r>
            <a:r>
              <a:rPr lang="en-US" altLang="zh-CN" sz="2000" b="1" dirty="0">
                <a:latin typeface="仿宋" pitchFamily="49" charset="-122"/>
                <a:ea typeface="仿宋" pitchFamily="49" charset="-122"/>
                <a:cs typeface="Calibri" pitchFamily="34" charset="0"/>
              </a:rPr>
              <a:t>13cm</a:t>
            </a:r>
          </a:p>
          <a:p>
            <a:r>
              <a:rPr lang="en-US"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a:t>
            </a:r>
            <a:r>
              <a:rPr lang="en-US" altLang="zh-CN" sz="2000" b="1" dirty="0">
                <a:latin typeface="仿宋" pitchFamily="49" charset="-122"/>
                <a:ea typeface="仿宋" pitchFamily="49" charset="-122"/>
                <a:cs typeface="Calibri" pitchFamily="34" charset="0"/>
              </a:rPr>
              <a:t>2B</a:t>
            </a:r>
            <a:r>
              <a:rPr lang="zh-CN" altLang="en-US" sz="2000" b="1" dirty="0">
                <a:latin typeface="仿宋" pitchFamily="49" charset="-122"/>
                <a:ea typeface="仿宋" pitchFamily="49" charset="-122"/>
                <a:cs typeface="Calibri" pitchFamily="34" charset="0"/>
              </a:rPr>
              <a:t>铅笔的长度约为</a:t>
            </a:r>
            <a:r>
              <a:rPr lang="en-US" altLang="zh-CN" sz="2000" b="1" dirty="0">
                <a:latin typeface="仿宋" pitchFamily="49" charset="-122"/>
                <a:ea typeface="仿宋" pitchFamily="49" charset="-122"/>
                <a:cs typeface="Calibri" pitchFamily="34" charset="0"/>
              </a:rPr>
              <a:t>10cm</a:t>
            </a:r>
            <a:endParaRPr lang="en-US"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、普通上课的教室高度约为</a:t>
            </a:r>
            <a:r>
              <a:rPr lang="en-US" altLang="zh-CN" sz="2000" b="1" dirty="0">
                <a:latin typeface="仿宋" pitchFamily="49" charset="-122"/>
                <a:ea typeface="仿宋" pitchFamily="49" charset="-122"/>
                <a:cs typeface="Calibri" pitchFamily="34" charset="0"/>
              </a:rPr>
              <a:t>60 dm</a:t>
            </a:r>
            <a:r>
              <a:rPr lang="zh-CN" altLang="en-US" sz="2000" b="1" dirty="0">
                <a:latin typeface="仿宋" pitchFamily="49" charset="-122"/>
                <a:ea typeface="仿宋" pitchFamily="49" charset="-122"/>
                <a:cs typeface="Calibri" pitchFamily="34" charset="0"/>
              </a:rPr>
              <a:t>．</a:t>
            </a:r>
            <a:endParaRPr lang="en-US" altLang="zh-CN" sz="2000" b="1" dirty="0">
              <a:solidFill>
                <a:prstClr val="black"/>
              </a:solidFill>
              <a:latin typeface="仿宋" pitchFamily="49" charset="-122"/>
              <a:ea typeface="仿宋" pitchFamily="49" charset="-122"/>
              <a:cs typeface="Calibri" pitchFamily="34" charset="0"/>
            </a:endParaRPr>
          </a:p>
          <a:p>
            <a:endParaRPr lang="zh-CN" altLang="en-US" sz="2000" b="1" dirty="0"/>
          </a:p>
        </p:txBody>
      </p:sp>
      <p:sp>
        <p:nvSpPr>
          <p:cNvPr id="29" name="TextBox 28"/>
          <p:cNvSpPr txBox="1"/>
          <p:nvPr/>
        </p:nvSpPr>
        <p:spPr>
          <a:xfrm>
            <a:off x="5486401" y="4714875"/>
            <a:ext cx="1247774" cy="523220"/>
          </a:xfrm>
          <a:prstGeom prst="rect">
            <a:avLst/>
          </a:prstGeom>
          <a:noFill/>
          <a:ln w="28575">
            <a:solidFill>
              <a:srgbClr val="DC5ADF"/>
            </a:solidFill>
          </a:ln>
        </p:spPr>
        <p:txBody>
          <a:bodyPr wrap="square" rtlCol="0">
            <a:spAutoFit/>
          </a:bodyPr>
          <a:lstStyle/>
          <a:p>
            <a:r>
              <a:rPr lang="en-US" altLang="zh-CN" sz="1400" b="1" dirty="0"/>
              <a:t>32K</a:t>
            </a:r>
            <a:r>
              <a:rPr lang="zh-CN" altLang="en-US" sz="1400" b="1" dirty="0"/>
              <a:t>答题卡</a:t>
            </a:r>
            <a:r>
              <a:rPr lang="en-US" altLang="zh-CN" sz="1400" b="1" dirty="0"/>
              <a:t>20cm</a:t>
            </a:r>
            <a:r>
              <a:rPr lang="en-US" sz="1400" b="1" dirty="0"/>
              <a:t>ⅹ14</a:t>
            </a:r>
            <a:r>
              <a:rPr lang="en-US" altLang="zh-CN" sz="1400" b="1" dirty="0"/>
              <a:t>cm</a:t>
            </a:r>
            <a:endParaRPr lang="zh-CN" altLang="en-US" sz="1400" b="1" dirty="0"/>
          </a:p>
        </p:txBody>
      </p:sp>
      <p:sp>
        <p:nvSpPr>
          <p:cNvPr id="30" name="TextBox 29"/>
          <p:cNvSpPr txBox="1"/>
          <p:nvPr/>
        </p:nvSpPr>
        <p:spPr>
          <a:xfrm>
            <a:off x="4991100" y="476250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31" name="TextBox 30"/>
          <p:cNvSpPr txBox="1"/>
          <p:nvPr/>
        </p:nvSpPr>
        <p:spPr>
          <a:xfrm>
            <a:off x="3390900" y="49720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nvGrpSpPr>
          <p:cNvPr id="27" name="组合 26"/>
          <p:cNvGrpSpPr/>
          <p:nvPr/>
        </p:nvGrpSpPr>
        <p:grpSpPr>
          <a:xfrm>
            <a:off x="4191000" y="5286375"/>
            <a:ext cx="1390650" cy="707886"/>
            <a:chOff x="4191000" y="5286375"/>
            <a:chExt cx="1390650" cy="707886"/>
          </a:xfrm>
        </p:grpSpPr>
        <p:sp>
          <p:nvSpPr>
            <p:cNvPr id="33" name="TextBox 32"/>
            <p:cNvSpPr txBox="1"/>
            <p:nvPr/>
          </p:nvSpPr>
          <p:spPr>
            <a:xfrm>
              <a:off x="4191000" y="52863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4" name="TextBox 33"/>
            <p:cNvSpPr txBox="1"/>
            <p:nvPr/>
          </p:nvSpPr>
          <p:spPr>
            <a:xfrm>
              <a:off x="4676776" y="5448300"/>
              <a:ext cx="904874" cy="338554"/>
            </a:xfrm>
            <a:prstGeom prst="rect">
              <a:avLst/>
            </a:prstGeom>
            <a:noFill/>
            <a:ln w="28575">
              <a:solidFill>
                <a:srgbClr val="DC5ADF"/>
              </a:solidFill>
            </a:ln>
          </p:spPr>
          <p:txBody>
            <a:bodyPr wrap="square" rtlCol="0">
              <a:spAutoFit/>
            </a:bodyPr>
            <a:lstStyle/>
            <a:p>
              <a:r>
                <a:rPr lang="zh-CN" altLang="en-US" sz="1600" b="1" dirty="0"/>
                <a:t>楼高</a:t>
              </a:r>
              <a:r>
                <a:rPr lang="en-US" altLang="zh-CN" sz="1600" b="1" dirty="0"/>
                <a:t>3m</a:t>
              </a:r>
              <a:endParaRPr lang="zh-CN" altLang="en-US" sz="1600" b="1" dirty="0"/>
            </a:p>
          </p:txBody>
        </p:sp>
      </p:grpSp>
      <p:pic>
        <p:nvPicPr>
          <p:cNvPr id="64517" name="Picture 5"/>
          <p:cNvPicPr>
            <a:picLocks noChangeAspect="1" noChangeArrowheads="1"/>
          </p:cNvPicPr>
          <p:nvPr/>
        </p:nvPicPr>
        <p:blipFill>
          <a:blip r:embed="rId5"/>
          <a:srcRect/>
          <a:stretch>
            <a:fillRect/>
          </a:stretch>
        </p:blipFill>
        <p:spPr bwMode="auto">
          <a:xfrm>
            <a:off x="6719888" y="0"/>
            <a:ext cx="5286375" cy="2667000"/>
          </a:xfrm>
          <a:prstGeom prst="rect">
            <a:avLst/>
          </a:prstGeom>
          <a:noFill/>
          <a:ln w="9525">
            <a:noFill/>
            <a:miter lim="800000"/>
            <a:headEnd/>
            <a:tailEnd/>
          </a:ln>
          <a:effectLst/>
        </p:spPr>
      </p:pic>
      <p:sp>
        <p:nvSpPr>
          <p:cNvPr id="36" name="TextBox 35"/>
          <p:cNvSpPr txBox="1"/>
          <p:nvPr/>
        </p:nvSpPr>
        <p:spPr>
          <a:xfrm>
            <a:off x="3314700" y="43624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7" name="TextBox 36"/>
          <p:cNvSpPr txBox="1"/>
          <p:nvPr/>
        </p:nvSpPr>
        <p:spPr>
          <a:xfrm>
            <a:off x="6143625" y="4333875"/>
            <a:ext cx="401072" cy="523220"/>
          </a:xfrm>
          <a:prstGeom prst="rect">
            <a:avLst/>
          </a:prstGeom>
          <a:noFill/>
        </p:spPr>
        <p:txBody>
          <a:bodyPr wrap="none" rtlCol="0">
            <a:spAutoFit/>
          </a:bodyPr>
          <a:lstStyle/>
          <a:p>
            <a:r>
              <a:rPr lang="en-US" altLang="zh-CN" sz="2800" b="1" dirty="0"/>
              <a:t>B</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5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45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24" grpId="0"/>
      <p:bldP spid="25" grpId="0"/>
      <p:bldP spid="26" grpId="0"/>
      <p:bldP spid="28" grpId="0" animBg="1"/>
      <p:bldP spid="29" grpId="0" animBg="1"/>
      <p:bldP spid="30" grpId="0"/>
      <p:bldP spid="31"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81025" y="1299686"/>
            <a:ext cx="6096000" cy="1692771"/>
          </a:xfrm>
          <a:prstGeom prst="rect">
            <a:avLst/>
          </a:prstGeom>
          <a:ln w="19050">
            <a:solidFill>
              <a:schemeClr val="accent2"/>
            </a:solidFill>
          </a:ln>
        </p:spPr>
        <p:txBody>
          <a:bodyPr>
            <a:spAutoFit/>
          </a:bodyPr>
          <a:lstStyle/>
          <a:p>
            <a:r>
              <a:rPr lang="zh-CN" altLang="en-US" sz="2000" b="1" dirty="0">
                <a:latin typeface="仿宋" pitchFamily="49" charset="-122"/>
                <a:ea typeface="仿宋" pitchFamily="49" charset="-122"/>
              </a:rPr>
              <a:t>例</a:t>
            </a:r>
            <a:r>
              <a:rPr lang="en-US" altLang="zh-CN" sz="2000" b="1" dirty="0">
                <a:latin typeface="仿宋" pitchFamily="49" charset="-122"/>
                <a:ea typeface="仿宋" pitchFamily="49" charset="-122"/>
              </a:rPr>
              <a:t>4</a:t>
            </a:r>
            <a:r>
              <a:rPr lang="zh-CN" altLang="en-US" sz="2000" b="1" dirty="0">
                <a:latin typeface="仿宋" pitchFamily="49" charset="-122"/>
                <a:ea typeface="仿宋" pitchFamily="49" charset="-122"/>
              </a:rPr>
              <a:t>：下列厨房用品中，最接近实际的是（  ）</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、餐桌的高度约为</a:t>
            </a:r>
            <a:r>
              <a:rPr lang="en-US" altLang="zh-CN" sz="2000" b="1" dirty="0">
                <a:latin typeface="仿宋" pitchFamily="49" charset="-122"/>
                <a:ea typeface="仿宋" pitchFamily="49" charset="-122"/>
                <a:cs typeface="Calibri" pitchFamily="34" charset="0"/>
              </a:rPr>
              <a:t>1.8m</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、普通筷子的长度约为</a:t>
            </a:r>
            <a:r>
              <a:rPr lang="en-US" altLang="zh-CN" sz="2000" b="1" dirty="0">
                <a:latin typeface="仿宋" pitchFamily="49" charset="-122"/>
                <a:ea typeface="仿宋" pitchFamily="49" charset="-122"/>
                <a:cs typeface="Calibri" pitchFamily="34" charset="0"/>
              </a:rPr>
              <a:t>25cm</a:t>
            </a:r>
            <a:endParaRPr lang="zh-CN" altLang="en-US" sz="2000" b="1" dirty="0">
              <a:latin typeface="仿宋" pitchFamily="49" charset="-122"/>
              <a:ea typeface="仿宋" pitchFamily="49" charset="-122"/>
            </a:endParaRPr>
          </a:p>
          <a:p>
            <a:pPr lvl="0"/>
            <a:r>
              <a:rPr lang="en-US"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、锅铲的长度约为</a:t>
            </a:r>
            <a:r>
              <a:rPr lang="en-US" altLang="zh-CN" sz="2000" b="1" dirty="0">
                <a:latin typeface="仿宋" pitchFamily="49" charset="-122"/>
                <a:ea typeface="仿宋" pitchFamily="49" charset="-122"/>
                <a:cs typeface="Calibri" pitchFamily="34" charset="0"/>
              </a:rPr>
              <a:t>1.2 m</a:t>
            </a:r>
            <a:endParaRPr lang="zh-CN" altLang="en-US" sz="2000" b="1" dirty="0">
              <a:latin typeface="仿宋" pitchFamily="49" charset="-122"/>
              <a:ea typeface="仿宋" pitchFamily="49" charset="-122"/>
            </a:endParaRPr>
          </a:p>
          <a:p>
            <a:pPr lvl="0"/>
            <a:r>
              <a:rPr lang="en-US"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、厨房灶台高度约为</a:t>
            </a:r>
            <a:r>
              <a:rPr lang="en-US" altLang="zh-CN" sz="2000" b="1" dirty="0">
                <a:latin typeface="仿宋" pitchFamily="49" charset="-122"/>
                <a:ea typeface="仿宋" pitchFamily="49" charset="-122"/>
                <a:cs typeface="Calibri" pitchFamily="34" charset="0"/>
              </a:rPr>
              <a:t>150cm</a:t>
            </a:r>
          </a:p>
        </p:txBody>
      </p:sp>
      <p:cxnSp>
        <p:nvCxnSpPr>
          <p:cNvPr id="9" name="直接连接符 8"/>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1475" y="123825"/>
            <a:ext cx="1813317" cy="646331"/>
          </a:xfrm>
          <a:prstGeom prst="rect">
            <a:avLst/>
          </a:prstGeom>
          <a:noFill/>
        </p:spPr>
        <p:txBody>
          <a:bodyPr wrap="none" rtlCol="0">
            <a:spAutoFit/>
          </a:bodyPr>
          <a:lstStyle/>
          <a:p>
            <a:r>
              <a:rPr lang="en-US" altLang="zh-CN" sz="3600" b="1" dirty="0"/>
              <a:t>1</a:t>
            </a:r>
            <a:r>
              <a:rPr lang="zh-CN" altLang="en-US" sz="3600" b="1" dirty="0"/>
              <a:t>、长度</a:t>
            </a:r>
          </a:p>
        </p:txBody>
      </p:sp>
      <p:sp>
        <p:nvSpPr>
          <p:cNvPr id="11" name="TextBox 10"/>
          <p:cNvSpPr txBox="1"/>
          <p:nvPr/>
        </p:nvSpPr>
        <p:spPr>
          <a:xfrm>
            <a:off x="3476625" y="14287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12" name="TextBox 11"/>
          <p:cNvSpPr txBox="1"/>
          <p:nvPr/>
        </p:nvSpPr>
        <p:spPr>
          <a:xfrm>
            <a:off x="4276725" y="1638300"/>
            <a:ext cx="1135247" cy="369332"/>
          </a:xfrm>
          <a:prstGeom prst="rect">
            <a:avLst/>
          </a:prstGeom>
          <a:solidFill>
            <a:srgbClr val="92D050"/>
          </a:solidFill>
        </p:spPr>
        <p:txBody>
          <a:bodyPr wrap="none" rtlCol="0">
            <a:spAutoFit/>
          </a:bodyPr>
          <a:lstStyle/>
          <a:p>
            <a:r>
              <a:rPr lang="zh-CN" altLang="en-US" dirty="0"/>
              <a:t>约为</a:t>
            </a:r>
            <a:r>
              <a:rPr lang="en-US" altLang="zh-CN" dirty="0"/>
              <a:t>0.8m</a:t>
            </a:r>
            <a:endParaRPr lang="zh-CN" altLang="en-US" dirty="0"/>
          </a:p>
        </p:txBody>
      </p:sp>
      <p:sp>
        <p:nvSpPr>
          <p:cNvPr id="13" name="TextBox 12"/>
          <p:cNvSpPr txBox="1"/>
          <p:nvPr/>
        </p:nvSpPr>
        <p:spPr>
          <a:xfrm>
            <a:off x="3876675" y="192405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14" name="TextBox 13"/>
          <p:cNvSpPr txBox="1"/>
          <p:nvPr/>
        </p:nvSpPr>
        <p:spPr>
          <a:xfrm>
            <a:off x="3305175" y="20764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15" name="TextBox 14"/>
          <p:cNvSpPr txBox="1"/>
          <p:nvPr/>
        </p:nvSpPr>
        <p:spPr>
          <a:xfrm>
            <a:off x="4010025" y="2276475"/>
            <a:ext cx="1883849" cy="369332"/>
          </a:xfrm>
          <a:prstGeom prst="rect">
            <a:avLst/>
          </a:prstGeom>
          <a:solidFill>
            <a:srgbClr val="92D050"/>
          </a:solidFill>
        </p:spPr>
        <p:txBody>
          <a:bodyPr wrap="none" rtlCol="0">
            <a:spAutoFit/>
          </a:bodyPr>
          <a:lstStyle/>
          <a:p>
            <a:r>
              <a:rPr lang="zh-CN" altLang="en-US" dirty="0"/>
              <a:t>约为</a:t>
            </a:r>
            <a:r>
              <a:rPr lang="en-US" altLang="zh-CN" dirty="0"/>
              <a:t>30cm~40cm</a:t>
            </a:r>
            <a:endParaRPr lang="zh-CN" altLang="en-US" dirty="0"/>
          </a:p>
        </p:txBody>
      </p:sp>
      <p:sp>
        <p:nvSpPr>
          <p:cNvPr id="16" name="TextBox 15"/>
          <p:cNvSpPr txBox="1"/>
          <p:nvPr/>
        </p:nvSpPr>
        <p:spPr>
          <a:xfrm>
            <a:off x="8686800" y="434340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17" name="TextBox 16"/>
          <p:cNvSpPr txBox="1"/>
          <p:nvPr/>
        </p:nvSpPr>
        <p:spPr>
          <a:xfrm>
            <a:off x="9172575" y="39052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18" name="TextBox 17"/>
          <p:cNvSpPr txBox="1"/>
          <p:nvPr/>
        </p:nvSpPr>
        <p:spPr>
          <a:xfrm>
            <a:off x="10877550" y="4171950"/>
            <a:ext cx="1083951" cy="369332"/>
          </a:xfrm>
          <a:prstGeom prst="rect">
            <a:avLst/>
          </a:prstGeom>
          <a:solidFill>
            <a:srgbClr val="92D050"/>
          </a:solidFill>
        </p:spPr>
        <p:txBody>
          <a:bodyPr wrap="none" rtlCol="0">
            <a:spAutoFit/>
          </a:bodyPr>
          <a:lstStyle/>
          <a:p>
            <a:r>
              <a:rPr lang="zh-CN" altLang="en-US" dirty="0"/>
              <a:t>约为</a:t>
            </a:r>
            <a:r>
              <a:rPr lang="en-US" altLang="zh-CN" dirty="0"/>
              <a:t>12m</a:t>
            </a:r>
            <a:endParaRPr lang="zh-CN" altLang="en-US" dirty="0"/>
          </a:p>
        </p:txBody>
      </p:sp>
      <p:grpSp>
        <p:nvGrpSpPr>
          <p:cNvPr id="27" name="组合 26"/>
          <p:cNvGrpSpPr/>
          <p:nvPr/>
        </p:nvGrpSpPr>
        <p:grpSpPr>
          <a:xfrm>
            <a:off x="5248274" y="1695450"/>
            <a:ext cx="6791325" cy="3418879"/>
            <a:chOff x="5248274" y="1695450"/>
            <a:chExt cx="6791325" cy="3418879"/>
          </a:xfrm>
        </p:grpSpPr>
        <p:sp>
          <p:nvSpPr>
            <p:cNvPr id="8" name="矩形 7"/>
            <p:cNvSpPr/>
            <p:nvPr/>
          </p:nvSpPr>
          <p:spPr>
            <a:xfrm>
              <a:off x="5248274" y="3452336"/>
              <a:ext cx="6791325" cy="1661993"/>
            </a:xfrm>
            <a:prstGeom prst="rect">
              <a:avLst/>
            </a:prstGeom>
            <a:ln w="19050">
              <a:solidFill>
                <a:schemeClr val="accent2"/>
              </a:solidFill>
            </a:ln>
          </p:spPr>
          <p:txBody>
            <a:bodyPr wrap="square">
              <a:spAutoFit/>
            </a:bodyPr>
            <a:lstStyle/>
            <a:p>
              <a:r>
                <a:rPr lang="zh-CN" altLang="en-US" sz="2000" b="1" dirty="0">
                  <a:latin typeface="仿宋" pitchFamily="49" charset="-122"/>
                  <a:ea typeface="仿宋" pitchFamily="49" charset="-122"/>
                </a:rPr>
                <a:t>自主练习</a:t>
              </a:r>
              <a:r>
                <a:rPr lang="en-US" altLang="zh-CN" sz="2000" b="1" dirty="0">
                  <a:latin typeface="仿宋" pitchFamily="49" charset="-122"/>
                  <a:ea typeface="仿宋" pitchFamily="49" charset="-122"/>
                </a:rPr>
                <a:t>2</a:t>
              </a:r>
              <a:r>
                <a:rPr lang="zh-CN" altLang="en-US" sz="2000" b="1" dirty="0">
                  <a:latin typeface="仿宋" pitchFamily="49" charset="-122"/>
                  <a:ea typeface="仿宋" pitchFamily="49" charset="-122"/>
                </a:rPr>
                <a:t>：下列估测中最接近实际的是（  ）</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、学校每周一举行升旗仪式，旗杆高度约为</a:t>
              </a:r>
              <a:r>
                <a:rPr lang="en-US" altLang="zh-CN" sz="2000" b="1" dirty="0">
                  <a:latin typeface="仿宋" pitchFamily="49" charset="-122"/>
                  <a:ea typeface="仿宋" pitchFamily="49" charset="-122"/>
                  <a:cs typeface="Calibri" pitchFamily="34" charset="0"/>
                </a:rPr>
                <a:t>30m</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、一支普通牙刷的长度约为</a:t>
              </a:r>
              <a:r>
                <a:rPr lang="en-US" altLang="en-US" sz="2000" b="1" dirty="0">
                  <a:latin typeface="仿宋" pitchFamily="49" charset="-122"/>
                  <a:ea typeface="仿宋" pitchFamily="49" charset="-122"/>
                  <a:cs typeface="Calibri" pitchFamily="34" charset="0"/>
                </a:rPr>
                <a:t>8 cm</a:t>
              </a:r>
              <a:r>
                <a:rPr lang="en-US" altLang="zh-CN" sz="2000" b="1" dirty="0">
                  <a:latin typeface="仿宋" pitchFamily="49" charset="-122"/>
                  <a:ea typeface="仿宋" pitchFamily="49" charset="-122"/>
                  <a:cs typeface="Calibri" pitchFamily="34" charset="0"/>
                </a:rPr>
                <a:t> </a:t>
              </a:r>
              <a:endParaRPr lang="zh-CN" altLang="en-US" sz="2000" b="1" dirty="0">
                <a:latin typeface="仿宋" pitchFamily="49" charset="-122"/>
                <a:ea typeface="仿宋" pitchFamily="49" charset="-122"/>
                <a:cs typeface="Calibri" pitchFamily="34" charset="0"/>
              </a:endParaRPr>
            </a:p>
            <a:p>
              <a:pPr lvl="0"/>
              <a:r>
                <a:rPr lang="en-US"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、教室讲桌的高度约为</a:t>
              </a:r>
              <a:r>
                <a:rPr lang="en-US" altLang="zh-CN" sz="2000" b="1" dirty="0">
                  <a:latin typeface="仿宋" pitchFamily="49" charset="-122"/>
                  <a:ea typeface="仿宋" pitchFamily="49" charset="-122"/>
                  <a:cs typeface="Calibri" pitchFamily="34" charset="0"/>
                </a:rPr>
                <a:t>1m</a:t>
              </a:r>
              <a:endParaRPr lang="zh-CN" altLang="en-US" sz="2000" b="1" dirty="0">
                <a:latin typeface="仿宋" pitchFamily="49" charset="-122"/>
                <a:ea typeface="仿宋" pitchFamily="49" charset="-122"/>
              </a:endParaRPr>
            </a:p>
            <a:p>
              <a:pPr lvl="0"/>
              <a:r>
                <a:rPr lang="en-US"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、成年人的高度约为</a:t>
              </a:r>
              <a:r>
                <a:rPr lang="en-US" altLang="zh-CN" sz="2000" b="1" dirty="0">
                  <a:latin typeface="仿宋" pitchFamily="49" charset="-122"/>
                  <a:ea typeface="仿宋" pitchFamily="49" charset="-122"/>
                  <a:cs typeface="Calibri" pitchFamily="34" charset="0"/>
                </a:rPr>
                <a:t>170 dm</a:t>
              </a:r>
            </a:p>
          </p:txBody>
        </p:sp>
        <p:pic>
          <p:nvPicPr>
            <p:cNvPr id="93191" name="Picture 7" descr="https://timgsa.baidu.com/timg?image&amp;quality=80&amp;size=b9999_10000&amp;sec=1583058994233&amp;di=76b66b36a661b7ecb431c6dae751303b&amp;imgtype=0&amp;src=http%3A%2F%2Fm.360buyimg.com%2Fn12%2Fjfs%2Ft1927%2F263%2F2199034331%2F94736%2Fed45fab5%2F56a882d2N5fa2adc9.jpg%2521q70.jpg"/>
            <p:cNvPicPr>
              <a:picLocks noChangeAspect="1" noChangeArrowheads="1"/>
            </p:cNvPicPr>
            <p:nvPr/>
          </p:nvPicPr>
          <p:blipFill>
            <a:blip r:embed="rId2"/>
            <a:srcRect l="11458" t="2625" r="77042" b="3375"/>
            <a:stretch>
              <a:fillRect/>
            </a:stretch>
          </p:blipFill>
          <p:spPr bwMode="auto">
            <a:xfrm>
              <a:off x="8702708" y="1695450"/>
              <a:ext cx="193641" cy="1582807"/>
            </a:xfrm>
            <a:prstGeom prst="rect">
              <a:avLst/>
            </a:prstGeom>
            <a:noFill/>
          </p:spPr>
        </p:pic>
        <p:pic>
          <p:nvPicPr>
            <p:cNvPr id="93193" name="Picture 9" descr="https://ss1.bdstatic.com/70cFvXSh_Q1YnxGkpoWK1HF6hhy/it/u=1956001618,977190459&amp;fm=26&amp;gp=0.jpg"/>
            <p:cNvPicPr>
              <a:picLocks noChangeAspect="1" noChangeArrowheads="1"/>
            </p:cNvPicPr>
            <p:nvPr/>
          </p:nvPicPr>
          <p:blipFill>
            <a:blip r:embed="rId3"/>
            <a:srcRect l="23933" t="17600" r="29467" b="10000"/>
            <a:stretch>
              <a:fillRect/>
            </a:stretch>
          </p:blipFill>
          <p:spPr bwMode="auto">
            <a:xfrm>
              <a:off x="9240566" y="1847849"/>
              <a:ext cx="888957" cy="1381126"/>
            </a:xfrm>
            <a:prstGeom prst="rect">
              <a:avLst/>
            </a:prstGeom>
            <a:noFill/>
          </p:spPr>
        </p:pic>
      </p:grpSp>
      <p:sp>
        <p:nvSpPr>
          <p:cNvPr id="23" name="TextBox 22"/>
          <p:cNvSpPr txBox="1"/>
          <p:nvPr/>
        </p:nvSpPr>
        <p:spPr>
          <a:xfrm>
            <a:off x="8734425" y="45720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24" name="TextBox 23"/>
          <p:cNvSpPr txBox="1"/>
          <p:nvPr/>
        </p:nvSpPr>
        <p:spPr>
          <a:xfrm>
            <a:off x="0" y="2009775"/>
            <a:ext cx="581025" cy="523220"/>
          </a:xfrm>
          <a:prstGeom prst="rect">
            <a:avLst/>
          </a:prstGeom>
          <a:noFill/>
          <a:ln w="19050">
            <a:solidFill>
              <a:srgbClr val="A725DB"/>
            </a:solidFill>
          </a:ln>
        </p:spPr>
        <p:txBody>
          <a:bodyPr wrap="square" rtlCol="0">
            <a:spAutoFit/>
          </a:bodyPr>
          <a:lstStyle/>
          <a:p>
            <a:r>
              <a:rPr lang="en-US" altLang="zh-CN" sz="1400" b="1" dirty="0"/>
              <a:t>2015</a:t>
            </a:r>
            <a:r>
              <a:rPr lang="zh-CN" altLang="en-US" sz="1400" b="1" dirty="0"/>
              <a:t>天津</a:t>
            </a:r>
          </a:p>
        </p:txBody>
      </p:sp>
      <p:sp>
        <p:nvSpPr>
          <p:cNvPr id="28" name="TextBox 27"/>
          <p:cNvSpPr txBox="1"/>
          <p:nvPr/>
        </p:nvSpPr>
        <p:spPr>
          <a:xfrm>
            <a:off x="10744200" y="36099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29" name="TextBox 28"/>
          <p:cNvSpPr txBox="1"/>
          <p:nvPr/>
        </p:nvSpPr>
        <p:spPr>
          <a:xfrm>
            <a:off x="533400" y="3248025"/>
            <a:ext cx="3775393" cy="400110"/>
          </a:xfrm>
          <a:prstGeom prst="rect">
            <a:avLst/>
          </a:prstGeom>
          <a:solidFill>
            <a:srgbClr val="FFCC00"/>
          </a:solidFill>
        </p:spPr>
        <p:txBody>
          <a:bodyPr wrap="none" rtlCol="0">
            <a:spAutoFit/>
          </a:bodyPr>
          <a:lstStyle/>
          <a:p>
            <a:r>
              <a:rPr lang="zh-CN" altLang="en-US" sz="2000" dirty="0"/>
              <a:t>小贴士：以人身高为参照作比较</a:t>
            </a:r>
          </a:p>
        </p:txBody>
      </p:sp>
      <p:sp>
        <p:nvSpPr>
          <p:cNvPr id="30" name="TextBox 29"/>
          <p:cNvSpPr txBox="1"/>
          <p:nvPr/>
        </p:nvSpPr>
        <p:spPr>
          <a:xfrm>
            <a:off x="3533775" y="24003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pic>
        <p:nvPicPr>
          <p:cNvPr id="93195" name="Picture 11" descr="http://m.360buyimg.com/n12/g14/M05/00/19/rBEhVVNeK8sIAAAAAAC6A9TD0iUAAMu7gKNOOEAALob038.jpg%21q70.jpg"/>
          <p:cNvPicPr>
            <a:picLocks noChangeAspect="1" noChangeArrowheads="1"/>
          </p:cNvPicPr>
          <p:nvPr/>
        </p:nvPicPr>
        <p:blipFill>
          <a:blip r:embed="rId4" cstate="print"/>
          <a:srcRect/>
          <a:stretch>
            <a:fillRect/>
          </a:stretch>
        </p:blipFill>
        <p:spPr bwMode="auto">
          <a:xfrm>
            <a:off x="736599" y="3914774"/>
            <a:ext cx="1244601" cy="1244601"/>
          </a:xfrm>
          <a:prstGeom prst="rect">
            <a:avLst/>
          </a:prstGeom>
          <a:noFill/>
        </p:spPr>
      </p:pic>
      <p:pic>
        <p:nvPicPr>
          <p:cNvPr id="93197" name="Picture 13" descr="http://a.vpimg4.com/upload/merchandise/pdcpos/1100002949/2018/1206/46/4d2f1c8f-22dc-440d-a3b6-780b4842bdfb_5t.jpg"/>
          <p:cNvPicPr>
            <a:picLocks noChangeAspect="1" noChangeArrowheads="1"/>
          </p:cNvPicPr>
          <p:nvPr/>
        </p:nvPicPr>
        <p:blipFill>
          <a:blip r:embed="rId5" cstate="print"/>
          <a:srcRect/>
          <a:stretch>
            <a:fillRect/>
          </a:stretch>
        </p:blipFill>
        <p:spPr bwMode="auto">
          <a:xfrm>
            <a:off x="2381250" y="3832475"/>
            <a:ext cx="1260474" cy="1593599"/>
          </a:xfrm>
          <a:prstGeom prst="rect">
            <a:avLst/>
          </a:prstGeom>
          <a:noFill/>
        </p:spPr>
      </p:pic>
      <p:sp>
        <p:nvSpPr>
          <p:cNvPr id="33" name="TextBox 32"/>
          <p:cNvSpPr txBox="1"/>
          <p:nvPr/>
        </p:nvSpPr>
        <p:spPr>
          <a:xfrm>
            <a:off x="5210175" y="1304925"/>
            <a:ext cx="340158" cy="400110"/>
          </a:xfrm>
          <a:prstGeom prst="rect">
            <a:avLst/>
          </a:prstGeom>
          <a:noFill/>
        </p:spPr>
        <p:txBody>
          <a:bodyPr wrap="none" rtlCol="0">
            <a:spAutoFit/>
          </a:bodyPr>
          <a:lstStyle/>
          <a:p>
            <a:r>
              <a:rPr lang="en-US" altLang="zh-CN" sz="2000" b="1" dirty="0">
                <a:solidFill>
                  <a:srgbClr val="FF0000"/>
                </a:solidFill>
              </a:rPr>
              <a:t>B</a:t>
            </a:r>
            <a:endParaRPr lang="zh-CN" altLang="en-US" sz="2000" b="1" dirty="0">
              <a:solidFill>
                <a:srgbClr val="FF0000"/>
              </a:solidFill>
            </a:endParaRPr>
          </a:p>
        </p:txBody>
      </p:sp>
      <p:sp>
        <p:nvSpPr>
          <p:cNvPr id="34" name="TextBox 33"/>
          <p:cNvSpPr txBox="1"/>
          <p:nvPr/>
        </p:nvSpPr>
        <p:spPr>
          <a:xfrm>
            <a:off x="9982200" y="3448050"/>
            <a:ext cx="375424" cy="461665"/>
          </a:xfrm>
          <a:prstGeom prst="rect">
            <a:avLst/>
          </a:prstGeom>
          <a:noFill/>
        </p:spPr>
        <p:txBody>
          <a:bodyPr wrap="none" rtlCol="0">
            <a:spAutoFit/>
          </a:bodyPr>
          <a:lstStyle/>
          <a:p>
            <a:r>
              <a:rPr lang="en-US" altLang="zh-CN" sz="2400" b="1" dirty="0">
                <a:solidFill>
                  <a:srgbClr val="FF0000"/>
                </a:solidFill>
              </a:rPr>
              <a:t>C</a:t>
            </a:r>
            <a:endParaRPr lang="zh-CN" altLang="en-US" sz="2400" b="1" dirty="0">
              <a:solidFill>
                <a:srgbClr val="FF0000"/>
              </a:solidFill>
            </a:endParaRPr>
          </a:p>
        </p:txBody>
      </p:sp>
      <p:sp>
        <p:nvSpPr>
          <p:cNvPr id="35" name="TextBox 34"/>
          <p:cNvSpPr txBox="1"/>
          <p:nvPr/>
        </p:nvSpPr>
        <p:spPr>
          <a:xfrm>
            <a:off x="5305425" y="5372100"/>
            <a:ext cx="6519734" cy="400110"/>
          </a:xfrm>
          <a:prstGeom prst="rect">
            <a:avLst/>
          </a:prstGeom>
          <a:solidFill>
            <a:srgbClr val="FFCC00"/>
          </a:solidFill>
        </p:spPr>
        <p:txBody>
          <a:bodyPr wrap="none" rtlCol="0">
            <a:spAutoFit/>
          </a:bodyPr>
          <a:lstStyle/>
          <a:p>
            <a:r>
              <a:rPr lang="zh-CN" altLang="en-US" sz="2000" dirty="0"/>
              <a:t>注意</a:t>
            </a:r>
            <a:r>
              <a:rPr lang="en-US" altLang="zh-CN" sz="2000" dirty="0"/>
              <a:t>:</a:t>
            </a:r>
            <a:r>
              <a:rPr lang="zh-CN" altLang="en-US" sz="2000" dirty="0"/>
              <a:t>教室课桌高度约为</a:t>
            </a:r>
            <a:r>
              <a:rPr lang="en-US" altLang="zh-CN" sz="2000" dirty="0"/>
              <a:t>0.8m</a:t>
            </a:r>
            <a:r>
              <a:rPr lang="zh-CN" altLang="en-US" sz="2000" dirty="0"/>
              <a:t>（餐桌）；讲桌高度约为</a:t>
            </a:r>
            <a:r>
              <a:rPr lang="en-US" altLang="zh-CN" sz="2000" dirty="0"/>
              <a:t>1m</a:t>
            </a:r>
            <a:endParaRPr lang="zh-CN" altLang="en-US" sz="2000" dirty="0"/>
          </a:p>
        </p:txBody>
      </p:sp>
      <p:sp>
        <p:nvSpPr>
          <p:cNvPr id="36" name="TextBox 35"/>
          <p:cNvSpPr txBox="1"/>
          <p:nvPr/>
        </p:nvSpPr>
        <p:spPr>
          <a:xfrm>
            <a:off x="161925" y="6115050"/>
            <a:ext cx="11843307" cy="461665"/>
          </a:xfrm>
          <a:prstGeom prst="rect">
            <a:avLst/>
          </a:prstGeom>
          <a:solidFill>
            <a:srgbClr val="FFFF00"/>
          </a:solidFill>
        </p:spPr>
        <p:txBody>
          <a:bodyPr wrap="none" rtlCol="0">
            <a:spAutoFit/>
          </a:bodyPr>
          <a:lstStyle/>
          <a:p>
            <a:r>
              <a:rPr lang="zh-CN" altLang="en-US" sz="2400" b="1" dirty="0"/>
              <a:t>牢记人身体标尺！！身高（</a:t>
            </a:r>
            <a:r>
              <a:rPr lang="en-US" altLang="zh-CN" sz="2400" b="1" dirty="0"/>
              <a:t>1.6~1.8m</a:t>
            </a:r>
            <a:r>
              <a:rPr lang="zh-CN" altLang="en-US" sz="2400" b="1" dirty="0"/>
              <a:t>）、手掌宽度（约</a:t>
            </a:r>
            <a:r>
              <a:rPr lang="en-US" altLang="zh-CN" sz="2400" b="1" dirty="0"/>
              <a:t>10cm</a:t>
            </a:r>
            <a:r>
              <a:rPr lang="zh-CN" altLang="en-US" sz="2400" b="1" dirty="0"/>
              <a:t>）纸张厚度（约</a:t>
            </a:r>
            <a:r>
              <a:rPr lang="en-US" altLang="zh-CN" sz="2400" b="1" dirty="0"/>
              <a:t>0.1mm</a:t>
            </a:r>
            <a:r>
              <a:rPr lang="zh-CN" altLang="en-US" sz="2400" b="1"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31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319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p:bldP spid="15" grpId="0" animBg="1"/>
      <p:bldP spid="16" grpId="0"/>
      <p:bldP spid="17" grpId="0"/>
      <p:bldP spid="18" grpId="0" animBg="1"/>
      <p:bldP spid="23" grpId="0"/>
      <p:bldP spid="28" grpId="0"/>
      <p:bldP spid="29" grpId="0" animBg="1"/>
      <p:bldP spid="30" grpId="0"/>
      <p:bldP spid="33" grpId="0"/>
      <p:bldP spid="34" grpId="0"/>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71475" y="123825"/>
            <a:ext cx="3211135" cy="646331"/>
          </a:xfrm>
          <a:prstGeom prst="rect">
            <a:avLst/>
          </a:prstGeom>
          <a:noFill/>
        </p:spPr>
        <p:txBody>
          <a:bodyPr wrap="none" rtlCol="0">
            <a:spAutoFit/>
          </a:bodyPr>
          <a:lstStyle/>
          <a:p>
            <a:r>
              <a:rPr lang="en-US" altLang="zh-CN" sz="3600" b="1" dirty="0"/>
              <a:t>2</a:t>
            </a:r>
            <a:r>
              <a:rPr lang="zh-CN" altLang="en-US" sz="3600" b="1" dirty="0"/>
              <a:t>、时间和温度</a:t>
            </a:r>
          </a:p>
        </p:txBody>
      </p:sp>
      <p:sp>
        <p:nvSpPr>
          <p:cNvPr id="5" name="矩形 4"/>
          <p:cNvSpPr/>
          <p:nvPr/>
        </p:nvSpPr>
        <p:spPr>
          <a:xfrm>
            <a:off x="114300" y="1000810"/>
            <a:ext cx="6096000" cy="1631216"/>
          </a:xfrm>
          <a:prstGeom prst="rect">
            <a:avLst/>
          </a:prstGeom>
        </p:spPr>
        <p:txBody>
          <a:bodyPr wrap="square">
            <a:spAutoFit/>
          </a:bodyPr>
          <a:lstStyle/>
          <a:p>
            <a:pPr eaLnBrk="0" fontAlgn="base" hangingPunct="0">
              <a:spcBef>
                <a:spcPct val="0"/>
              </a:spcBef>
              <a:spcAft>
                <a:spcPct val="0"/>
              </a:spcAft>
            </a:pPr>
            <a:r>
              <a:rPr lang="zh-CN" altLang="en-US" sz="2000" b="1" dirty="0">
                <a:latin typeface="仿宋" pitchFamily="49" charset="-122"/>
                <a:ea typeface="仿宋" pitchFamily="49" charset="-122"/>
                <a:cs typeface="Calibri" pitchFamily="34" charset="0"/>
              </a:rPr>
              <a:t>例：下列时间估测中，最接近实际的是（  ）</a:t>
            </a:r>
            <a:endParaRPr lang="en-US" altLang="zh-CN" sz="2000" b="1" dirty="0">
              <a:latin typeface="仿宋" pitchFamily="49" charset="-122"/>
              <a:ea typeface="仿宋" pitchFamily="49" charset="-122"/>
              <a:cs typeface="Calibri" pitchFamily="34" charset="0"/>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．正常成年人脉搏跳动一次的时间约为</a:t>
            </a:r>
            <a:r>
              <a:rPr lang="en-US" altLang="zh-CN" sz="2000" b="1" dirty="0">
                <a:latin typeface="仿宋" pitchFamily="49" charset="-122"/>
                <a:ea typeface="仿宋" pitchFamily="49" charset="-122"/>
                <a:cs typeface="Calibri" pitchFamily="34" charset="0"/>
              </a:rPr>
              <a:t>0.1 s</a:t>
            </a: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a:t>
            </a:r>
            <a:r>
              <a:rPr lang="zh-CN" altLang="en-US" sz="2000" b="1" dirty="0">
                <a:solidFill>
                  <a:srgbClr val="000000"/>
                </a:solidFill>
                <a:latin typeface="仿宋" pitchFamily="49" charset="-122"/>
                <a:ea typeface="仿宋" pitchFamily="49" charset="-122"/>
                <a:cs typeface="Calibri" pitchFamily="34" charset="0"/>
              </a:rPr>
              <a:t>一本书从课桌上落到地面所需时间约为</a:t>
            </a:r>
            <a:r>
              <a:rPr lang="en-US" altLang="zh-CN" sz="2000" b="1" dirty="0">
                <a:solidFill>
                  <a:srgbClr val="000000"/>
                </a:solidFill>
                <a:latin typeface="仿宋" pitchFamily="49" charset="-122"/>
                <a:ea typeface="仿宋" pitchFamily="49" charset="-122"/>
                <a:cs typeface="Calibri" pitchFamily="34" charset="0"/>
              </a:rPr>
              <a:t>10 s</a:t>
            </a:r>
            <a:endParaRPr lang="en-US" altLang="zh-CN" sz="2000" b="1" dirty="0">
              <a:latin typeface="仿宋" pitchFamily="49" charset="-122"/>
              <a:ea typeface="仿宋" pitchFamily="49" charset="-122"/>
              <a:cs typeface="宋体" pitchFamily="2" charset="-122"/>
            </a:endParaRP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a:t>
            </a:r>
            <a:r>
              <a:rPr lang="zh-CN" altLang="en-US" sz="2000" b="1" dirty="0">
                <a:latin typeface="仿宋" pitchFamily="49" charset="-122"/>
                <a:ea typeface="仿宋" pitchFamily="49" charset="-122"/>
              </a:rPr>
              <a:t>人正常呼吸一次所用的时间为</a:t>
            </a:r>
            <a:r>
              <a:rPr lang="en-US" sz="2000" b="1" dirty="0">
                <a:latin typeface="仿宋" pitchFamily="49" charset="-122"/>
                <a:ea typeface="仿宋" pitchFamily="49" charset="-122"/>
              </a:rPr>
              <a:t>10 s</a:t>
            </a:r>
            <a:endParaRPr lang="en-US" altLang="zh-CN" sz="2000" b="1" dirty="0">
              <a:latin typeface="仿宋" pitchFamily="49" charset="-122"/>
              <a:ea typeface="仿宋" pitchFamily="49" charset="-122"/>
              <a:cs typeface="Calibri" pitchFamily="34" charset="0"/>
            </a:endParaRP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．乘坐津京城际从天津到北京所需时间约为</a:t>
            </a:r>
            <a:r>
              <a:rPr lang="en-US" altLang="zh-CN" sz="2000" b="1" dirty="0">
                <a:latin typeface="仿宋" pitchFamily="49" charset="-122"/>
                <a:ea typeface="仿宋" pitchFamily="49" charset="-122"/>
                <a:cs typeface="Calibri" pitchFamily="34" charset="0"/>
              </a:rPr>
              <a:t>0.5h</a:t>
            </a:r>
            <a:endParaRPr lang="zh-CN" altLang="zh-CN" sz="2000" b="1" dirty="0">
              <a:latin typeface="仿宋" pitchFamily="49" charset="-122"/>
              <a:ea typeface="仿宋" pitchFamily="49" charset="-122"/>
              <a:cs typeface="宋体" pitchFamily="2" charset="-122"/>
            </a:endParaRPr>
          </a:p>
        </p:txBody>
      </p:sp>
      <p:pic>
        <p:nvPicPr>
          <p:cNvPr id="82950" name="Picture 6" descr="https://img.51wendang.com/pic/8ca8d0da9369191989e55ef2/1-261-jpg_6_0_______-645-0-253-645.jpg"/>
          <p:cNvPicPr>
            <a:picLocks noChangeAspect="1" noChangeArrowheads="1"/>
          </p:cNvPicPr>
          <p:nvPr/>
        </p:nvPicPr>
        <p:blipFill>
          <a:blip r:embed="rId2"/>
          <a:srcRect/>
          <a:stretch>
            <a:fillRect/>
          </a:stretch>
        </p:blipFill>
        <p:spPr bwMode="auto">
          <a:xfrm>
            <a:off x="6762750" y="1069716"/>
            <a:ext cx="5175250" cy="2094172"/>
          </a:xfrm>
          <a:prstGeom prst="rect">
            <a:avLst/>
          </a:prstGeom>
          <a:noFill/>
        </p:spPr>
      </p:pic>
      <p:sp>
        <p:nvSpPr>
          <p:cNvPr id="9" name="矩形 8"/>
          <p:cNvSpPr/>
          <p:nvPr/>
        </p:nvSpPr>
        <p:spPr>
          <a:xfrm>
            <a:off x="285750" y="2914649"/>
            <a:ext cx="5867400" cy="7905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小贴士：人正常情况一分钟脉搏跳动</a:t>
            </a:r>
            <a:r>
              <a:rPr lang="en-US" altLang="zh-CN" b="1" dirty="0">
                <a:solidFill>
                  <a:schemeClr val="tx1"/>
                </a:solidFill>
              </a:rPr>
              <a:t>60~100</a:t>
            </a:r>
            <a:r>
              <a:rPr lang="zh-CN" altLang="en-US" b="1" dirty="0">
                <a:solidFill>
                  <a:schemeClr val="tx1"/>
                </a:solidFill>
              </a:rPr>
              <a:t>次；</a:t>
            </a:r>
            <a:endParaRPr lang="en-US" altLang="zh-CN" b="1" dirty="0">
              <a:solidFill>
                <a:schemeClr val="tx1"/>
              </a:solidFill>
            </a:endParaRPr>
          </a:p>
          <a:p>
            <a:pPr algn="ctr"/>
            <a:endParaRPr lang="zh-CN" altLang="en-US" b="1" dirty="0">
              <a:solidFill>
                <a:schemeClr val="tx1"/>
              </a:solidFill>
            </a:endParaRPr>
          </a:p>
        </p:txBody>
      </p:sp>
      <p:pic>
        <p:nvPicPr>
          <p:cNvPr id="10" name="Picture 3"/>
          <p:cNvPicPr>
            <a:picLocks noChangeAspect="1" noChangeArrowheads="1"/>
          </p:cNvPicPr>
          <p:nvPr/>
        </p:nvPicPr>
        <p:blipFill>
          <a:blip r:embed="rId3"/>
          <a:srcRect t="9009" b="7207"/>
          <a:stretch>
            <a:fillRect/>
          </a:stretch>
        </p:blipFill>
        <p:spPr bwMode="auto">
          <a:xfrm>
            <a:off x="0" y="3819525"/>
            <a:ext cx="6438900" cy="1771650"/>
          </a:xfrm>
          <a:prstGeom prst="rect">
            <a:avLst/>
          </a:prstGeom>
          <a:noFill/>
          <a:ln w="9525">
            <a:noFill/>
            <a:miter lim="800000"/>
            <a:headEnd/>
            <a:tailEnd/>
          </a:ln>
          <a:effectLst/>
        </p:spPr>
      </p:pic>
      <p:grpSp>
        <p:nvGrpSpPr>
          <p:cNvPr id="25" name="组合 24"/>
          <p:cNvGrpSpPr/>
          <p:nvPr/>
        </p:nvGrpSpPr>
        <p:grpSpPr>
          <a:xfrm>
            <a:off x="228600" y="5019675"/>
            <a:ext cx="5400675" cy="1838325"/>
            <a:chOff x="228600" y="5019675"/>
            <a:chExt cx="5400675" cy="1838325"/>
          </a:xfrm>
        </p:grpSpPr>
        <p:pic>
          <p:nvPicPr>
            <p:cNvPr id="82952" name="Picture 8"/>
            <p:cNvPicPr>
              <a:picLocks noChangeAspect="1" noChangeArrowheads="1"/>
            </p:cNvPicPr>
            <p:nvPr/>
          </p:nvPicPr>
          <p:blipFill>
            <a:blip r:embed="rId4"/>
            <a:srcRect t="37649" b="12151"/>
            <a:stretch>
              <a:fillRect/>
            </a:stretch>
          </p:blipFill>
          <p:spPr bwMode="auto">
            <a:xfrm>
              <a:off x="228600" y="5657850"/>
              <a:ext cx="5400675" cy="1200150"/>
            </a:xfrm>
            <a:prstGeom prst="rect">
              <a:avLst/>
            </a:prstGeom>
            <a:noFill/>
            <a:ln w="9525">
              <a:noFill/>
              <a:miter lim="800000"/>
              <a:headEnd/>
              <a:tailEnd/>
            </a:ln>
            <a:effectLst/>
          </p:spPr>
        </p:pic>
        <p:sp>
          <p:nvSpPr>
            <p:cNvPr id="13" name="矩形 12"/>
            <p:cNvSpPr/>
            <p:nvPr/>
          </p:nvSpPr>
          <p:spPr>
            <a:xfrm>
              <a:off x="1990725" y="5019675"/>
              <a:ext cx="20574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14" name="矩形 13"/>
            <p:cNvSpPr/>
            <p:nvPr/>
          </p:nvSpPr>
          <p:spPr>
            <a:xfrm>
              <a:off x="323850" y="6010275"/>
              <a:ext cx="20955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grpSp>
      <p:sp>
        <p:nvSpPr>
          <p:cNvPr id="15" name="矩形 14"/>
          <p:cNvSpPr/>
          <p:nvPr/>
        </p:nvSpPr>
        <p:spPr>
          <a:xfrm>
            <a:off x="4067175" y="4695825"/>
            <a:ext cx="20955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16" name="矩形 15"/>
          <p:cNvSpPr/>
          <p:nvPr/>
        </p:nvSpPr>
        <p:spPr>
          <a:xfrm>
            <a:off x="6726044" y="3453884"/>
            <a:ext cx="301686" cy="1092607"/>
          </a:xfrm>
          <a:prstGeom prst="rect">
            <a:avLst/>
          </a:prstGeom>
        </p:spPr>
        <p:txBody>
          <a:bodyPr wrap="none">
            <a:spAutoFit/>
          </a:bodyPr>
          <a:lstStyle/>
          <a:p>
            <a:endParaRPr lang="en-US" altLang="zh-CN" sz="1100" b="1" dirty="0">
              <a:latin typeface="Calibri" pitchFamily="34" charset="0"/>
              <a:ea typeface="宋体" pitchFamily="2" charset="-122"/>
              <a:cs typeface="Calibri" pitchFamily="34" charset="0"/>
            </a:endParaRPr>
          </a:p>
          <a:p>
            <a:endParaRPr lang="en-US" altLang="zh-CN" sz="1100" b="1" dirty="0">
              <a:latin typeface="Calibri" pitchFamily="34" charset="0"/>
              <a:ea typeface="宋体" pitchFamily="2" charset="-122"/>
              <a:cs typeface="Calibri" pitchFamily="34" charset="0"/>
            </a:endParaRPr>
          </a:p>
          <a:p>
            <a:endParaRPr lang="en-US" altLang="zh-CN" sz="1100" dirty="0">
              <a:latin typeface="Arial" pitchFamily="34" charset="0"/>
              <a:ea typeface="宋体" pitchFamily="2" charset="-122"/>
              <a:cs typeface="宋体" pitchFamily="2" charset="-122"/>
            </a:endParaRPr>
          </a:p>
          <a:p>
            <a:pPr lvl="0"/>
            <a:endParaRPr lang="en-US" altLang="zh-CN" sz="1400" dirty="0">
              <a:latin typeface="Arial" pitchFamily="34" charset="0"/>
              <a:ea typeface="宋体" pitchFamily="2" charset="-122"/>
              <a:cs typeface="宋体" pitchFamily="2" charset="-122"/>
            </a:endParaRPr>
          </a:p>
          <a:p>
            <a:r>
              <a:rPr lang="en-US" altLang="zh-CN" b="1" dirty="0">
                <a:latin typeface="宋体" pitchFamily="2" charset="-122"/>
                <a:ea typeface="宋体" pitchFamily="2" charset="-122"/>
                <a:cs typeface="Calibri" pitchFamily="34" charset="0"/>
              </a:rPr>
              <a:t> </a:t>
            </a:r>
            <a:endParaRPr lang="zh-CN" altLang="en-US" dirty="0"/>
          </a:p>
        </p:txBody>
      </p:sp>
      <p:sp>
        <p:nvSpPr>
          <p:cNvPr id="17" name="矩形 16"/>
          <p:cNvSpPr/>
          <p:nvPr/>
        </p:nvSpPr>
        <p:spPr>
          <a:xfrm>
            <a:off x="6581774" y="5267326"/>
            <a:ext cx="5153025" cy="923330"/>
          </a:xfrm>
          <a:prstGeom prst="rect">
            <a:avLst/>
          </a:prstGeom>
          <a:solidFill>
            <a:srgbClr val="FFFF00"/>
          </a:solidFill>
        </p:spPr>
        <p:txBody>
          <a:bodyPr wrap="square">
            <a:spAutoFit/>
          </a:bodyPr>
          <a:lstStyle/>
          <a:p>
            <a:r>
              <a:rPr lang="zh-CN" altLang="en-US" b="1" dirty="0"/>
              <a:t>补充：冰箱冷藏室温度为</a:t>
            </a:r>
            <a:r>
              <a:rPr lang="en-US" b="1" dirty="0"/>
              <a:t>5</a:t>
            </a:r>
            <a:r>
              <a:rPr lang="en-US" altLang="zh-CN" b="1" dirty="0"/>
              <a:t>~</a:t>
            </a:r>
            <a:r>
              <a:rPr lang="en-US" b="1" dirty="0"/>
              <a:t>10</a:t>
            </a:r>
            <a:r>
              <a:rPr lang="zh-CN" altLang="en-US" b="1" dirty="0"/>
              <a:t>℃；</a:t>
            </a:r>
            <a:endParaRPr lang="en-US" altLang="zh-CN" b="1" dirty="0"/>
          </a:p>
          <a:p>
            <a:r>
              <a:rPr lang="zh-CN" altLang="en-US" b="1" dirty="0"/>
              <a:t>冷冻室温度为</a:t>
            </a:r>
            <a:r>
              <a:rPr lang="en-US" b="1" dirty="0"/>
              <a:t>-18~-23</a:t>
            </a:r>
            <a:r>
              <a:rPr lang="zh-CN" altLang="en-US" b="1" dirty="0"/>
              <a:t>℃</a:t>
            </a:r>
            <a:r>
              <a:rPr lang="en-US" altLang="zh-CN" b="1" dirty="0"/>
              <a:t>;</a:t>
            </a:r>
          </a:p>
          <a:p>
            <a:r>
              <a:rPr lang="zh-CN" altLang="en-US" b="1" dirty="0"/>
              <a:t>气温室温约</a:t>
            </a:r>
            <a:r>
              <a:rPr lang="en-US" altLang="zh-CN" b="1" dirty="0"/>
              <a:t>20~25</a:t>
            </a:r>
            <a:r>
              <a:rPr lang="zh-CN" altLang="en-US" b="1" dirty="0"/>
              <a:t>℃</a:t>
            </a:r>
            <a:endParaRPr lang="en-US" altLang="zh-CN" b="1" dirty="0"/>
          </a:p>
        </p:txBody>
      </p:sp>
      <p:sp>
        <p:nvSpPr>
          <p:cNvPr id="18" name="矩形 17"/>
          <p:cNvSpPr/>
          <p:nvPr/>
        </p:nvSpPr>
        <p:spPr>
          <a:xfrm>
            <a:off x="6486525" y="3419386"/>
            <a:ext cx="6096000" cy="1631216"/>
          </a:xfrm>
          <a:prstGeom prst="rect">
            <a:avLst/>
          </a:prstGeom>
        </p:spPr>
        <p:txBody>
          <a:bodyPr>
            <a:spAutoFit/>
          </a:bodyPr>
          <a:lstStyle/>
          <a:p>
            <a:pPr eaLnBrk="0" fontAlgn="base" hangingPunct="0">
              <a:spcBef>
                <a:spcPct val="0"/>
              </a:spcBef>
              <a:spcAft>
                <a:spcPct val="0"/>
              </a:spcAft>
            </a:pPr>
            <a:r>
              <a:rPr lang="zh-CN" altLang="en-US" sz="2000" b="1" dirty="0">
                <a:latin typeface="仿宋" pitchFamily="49" charset="-122"/>
                <a:ea typeface="仿宋" pitchFamily="49" charset="-122"/>
                <a:cs typeface="Calibri" pitchFamily="34" charset="0"/>
              </a:rPr>
              <a:t>例：下列温度估测中，最接近实际的是（  ）</a:t>
            </a:r>
            <a:endParaRPr lang="en-US" altLang="zh-CN" sz="2000" b="1" dirty="0">
              <a:latin typeface="仿宋" pitchFamily="49" charset="-122"/>
              <a:ea typeface="仿宋" pitchFamily="49" charset="-122"/>
              <a:cs typeface="Calibri" pitchFamily="34" charset="0"/>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．天津五月份的平均气温约为</a:t>
            </a:r>
            <a:r>
              <a:rPr lang="en-US" altLang="zh-CN" sz="2000" dirty="0">
                <a:latin typeface="仿宋" pitchFamily="49" charset="-122"/>
                <a:ea typeface="仿宋" pitchFamily="49" charset="-122"/>
                <a:cs typeface="Calibri" pitchFamily="34" charset="0"/>
              </a:rPr>
              <a:t>50 </a:t>
            </a:r>
            <a:r>
              <a:rPr lang="en-US" altLang="zh-CN" sz="2000" b="1" dirty="0">
                <a:latin typeface="仿宋" pitchFamily="49" charset="-122"/>
                <a:ea typeface="仿宋" pitchFamily="49" charset="-122"/>
                <a:cs typeface="Calibri" pitchFamily="34" charset="0"/>
              </a:rPr>
              <a:t>℃</a:t>
            </a:r>
            <a:endParaRPr lang="en-US" altLang="zh-CN" sz="2000" dirty="0">
              <a:latin typeface="仿宋" pitchFamily="49" charset="-122"/>
              <a:ea typeface="仿宋" pitchFamily="49" charset="-122"/>
              <a:cs typeface="Calibri" pitchFamily="34" charset="0"/>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．冰箱冷冻室的温度约为</a:t>
            </a:r>
            <a:r>
              <a:rPr lang="en-US" altLang="zh-CN" sz="2000" dirty="0">
                <a:latin typeface="仿宋" pitchFamily="49" charset="-122"/>
                <a:ea typeface="仿宋" pitchFamily="49" charset="-122"/>
                <a:cs typeface="Calibri" pitchFamily="34" charset="0"/>
              </a:rPr>
              <a:t>20 </a:t>
            </a:r>
            <a:r>
              <a:rPr lang="en-US" altLang="zh-CN" sz="2000" b="1" dirty="0">
                <a:latin typeface="仿宋" pitchFamily="49" charset="-122"/>
                <a:ea typeface="仿宋" pitchFamily="49" charset="-122"/>
                <a:cs typeface="Calibri" pitchFamily="34" charset="0"/>
              </a:rPr>
              <a:t>℃</a:t>
            </a:r>
            <a:endParaRPr lang="en-US" altLang="zh-CN" sz="2000" b="1" dirty="0">
              <a:latin typeface="仿宋" pitchFamily="49" charset="-122"/>
              <a:ea typeface="仿宋" pitchFamily="49" charset="-122"/>
              <a:cs typeface="宋体" pitchFamily="2" charset="-122"/>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．人的正常体温是</a:t>
            </a:r>
            <a:r>
              <a:rPr lang="en-US" altLang="zh-CN" sz="2000" dirty="0">
                <a:latin typeface="仿宋" pitchFamily="49" charset="-122"/>
                <a:ea typeface="仿宋" pitchFamily="49" charset="-122"/>
                <a:cs typeface="Calibri" pitchFamily="34" charset="0"/>
              </a:rPr>
              <a:t>37</a:t>
            </a:r>
            <a:r>
              <a:rPr lang="en-US" altLang="zh-CN" sz="2000" b="1" dirty="0">
                <a:latin typeface="仿宋" pitchFamily="49" charset="-122"/>
                <a:ea typeface="仿宋" pitchFamily="49" charset="-122"/>
                <a:cs typeface="Calibri" pitchFamily="34" charset="0"/>
              </a:rPr>
              <a:t>℃</a:t>
            </a: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．一杯温水的温度为</a:t>
            </a:r>
            <a:r>
              <a:rPr lang="en-US" altLang="zh-CN" sz="2000" b="1" dirty="0">
                <a:latin typeface="仿宋" pitchFamily="49" charset="-122"/>
                <a:ea typeface="仿宋" pitchFamily="49" charset="-122"/>
                <a:cs typeface="Calibri" pitchFamily="34" charset="0"/>
              </a:rPr>
              <a:t>90</a:t>
            </a:r>
            <a:r>
              <a:rPr lang="zh-CN" altLang="en-US" sz="2000" b="1" dirty="0">
                <a:latin typeface="仿宋" pitchFamily="49" charset="-122"/>
                <a:ea typeface="仿宋" pitchFamily="49" charset="-122"/>
                <a:cs typeface="Calibri" pitchFamily="34" charset="0"/>
              </a:rPr>
              <a:t>℃</a:t>
            </a:r>
            <a:endParaRPr lang="zh-CN" altLang="zh-CN" sz="2000" b="1" dirty="0">
              <a:latin typeface="仿宋" pitchFamily="49" charset="-122"/>
              <a:ea typeface="仿宋" pitchFamily="49" charset="-122"/>
              <a:cs typeface="宋体" pitchFamily="2" charset="-122"/>
            </a:endParaRPr>
          </a:p>
        </p:txBody>
      </p:sp>
      <p:sp>
        <p:nvSpPr>
          <p:cNvPr id="20" name="矩形 19"/>
          <p:cNvSpPr/>
          <p:nvPr/>
        </p:nvSpPr>
        <p:spPr>
          <a:xfrm>
            <a:off x="1564189" y="3282434"/>
            <a:ext cx="3541354" cy="369332"/>
          </a:xfrm>
          <a:prstGeom prst="rect">
            <a:avLst/>
          </a:prstGeom>
        </p:spPr>
        <p:txBody>
          <a:bodyPr wrap="none">
            <a:spAutoFit/>
          </a:bodyPr>
          <a:lstStyle/>
          <a:p>
            <a:pPr algn="ctr"/>
            <a:r>
              <a:rPr lang="zh-CN" altLang="en-US" b="1" dirty="0">
                <a:solidFill>
                  <a:schemeClr val="tx1">
                    <a:lumMod val="95000"/>
                    <a:lumOff val="5000"/>
                  </a:schemeClr>
                </a:solidFill>
              </a:rPr>
              <a:t>国歌</a:t>
            </a:r>
            <a:r>
              <a:rPr lang="en-US" altLang="zh-CN" b="1" dirty="0">
                <a:solidFill>
                  <a:schemeClr val="tx1">
                    <a:lumMod val="95000"/>
                    <a:lumOff val="5000"/>
                  </a:schemeClr>
                </a:solidFill>
              </a:rPr>
              <a:t>《</a:t>
            </a:r>
            <a:r>
              <a:rPr lang="zh-CN" altLang="en-US" b="1" dirty="0">
                <a:solidFill>
                  <a:schemeClr val="tx1">
                    <a:lumMod val="95000"/>
                    <a:lumOff val="5000"/>
                  </a:schemeClr>
                </a:solidFill>
              </a:rPr>
              <a:t>义勇军进行曲</a:t>
            </a:r>
            <a:r>
              <a:rPr lang="en-US" altLang="zh-CN" b="1" dirty="0">
                <a:solidFill>
                  <a:schemeClr val="tx1">
                    <a:lumMod val="95000"/>
                    <a:lumOff val="5000"/>
                  </a:schemeClr>
                </a:solidFill>
              </a:rPr>
              <a:t>》</a:t>
            </a:r>
            <a:r>
              <a:rPr lang="zh-CN" altLang="en-US" b="1" dirty="0">
                <a:solidFill>
                  <a:schemeClr val="tx1">
                    <a:lumMod val="95000"/>
                    <a:lumOff val="5000"/>
                  </a:schemeClr>
                </a:solidFill>
              </a:rPr>
              <a:t>时长为</a:t>
            </a:r>
            <a:r>
              <a:rPr lang="en-US" altLang="zh-CN" b="1" dirty="0">
                <a:solidFill>
                  <a:schemeClr val="tx1">
                    <a:lumMod val="95000"/>
                    <a:lumOff val="5000"/>
                  </a:schemeClr>
                </a:solidFill>
              </a:rPr>
              <a:t>46s</a:t>
            </a:r>
            <a:endParaRPr lang="zh-CN" altLang="en-US" b="1" dirty="0">
              <a:solidFill>
                <a:schemeClr val="tx1">
                  <a:lumMod val="95000"/>
                  <a:lumOff val="5000"/>
                </a:schemeClr>
              </a:solidFill>
            </a:endParaRPr>
          </a:p>
        </p:txBody>
      </p:sp>
      <p:sp>
        <p:nvSpPr>
          <p:cNvPr id="21" name="TextBox 20"/>
          <p:cNvSpPr txBox="1"/>
          <p:nvPr/>
        </p:nvSpPr>
        <p:spPr>
          <a:xfrm>
            <a:off x="5172075" y="11334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22" name="TextBox 21"/>
          <p:cNvSpPr txBox="1"/>
          <p:nvPr/>
        </p:nvSpPr>
        <p:spPr>
          <a:xfrm>
            <a:off x="5181600" y="14859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nvGrpSpPr>
          <p:cNvPr id="27" name="组合 26"/>
          <p:cNvGrpSpPr/>
          <p:nvPr/>
        </p:nvGrpSpPr>
        <p:grpSpPr>
          <a:xfrm>
            <a:off x="4352925" y="1781175"/>
            <a:ext cx="1146254" cy="707886"/>
            <a:chOff x="4171950" y="1781175"/>
            <a:chExt cx="1146254" cy="707886"/>
          </a:xfrm>
        </p:grpSpPr>
        <p:sp>
          <p:nvSpPr>
            <p:cNvPr id="23" name="TextBox 22"/>
            <p:cNvSpPr txBox="1"/>
            <p:nvPr/>
          </p:nvSpPr>
          <p:spPr>
            <a:xfrm>
              <a:off x="4171950" y="17811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26" name="TextBox 25"/>
            <p:cNvSpPr txBox="1"/>
            <p:nvPr/>
          </p:nvSpPr>
          <p:spPr>
            <a:xfrm>
              <a:off x="4686300" y="1990725"/>
              <a:ext cx="631904" cy="369332"/>
            </a:xfrm>
            <a:prstGeom prst="rect">
              <a:avLst/>
            </a:prstGeom>
            <a:noFill/>
            <a:ln w="28575">
              <a:solidFill>
                <a:srgbClr val="DC5ADF"/>
              </a:solidFill>
            </a:ln>
          </p:spPr>
          <p:txBody>
            <a:bodyPr wrap="none" rtlCol="0">
              <a:spAutoFit/>
            </a:bodyPr>
            <a:lstStyle/>
            <a:p>
              <a:r>
                <a:rPr lang="zh-CN" altLang="en-US" dirty="0"/>
                <a:t>约</a:t>
              </a:r>
              <a:r>
                <a:rPr lang="en-US" altLang="zh-CN" dirty="0"/>
                <a:t>2s</a:t>
              </a:r>
              <a:endParaRPr lang="zh-CN" altLang="en-US" dirty="0"/>
            </a:p>
          </p:txBody>
        </p:sp>
      </p:grpSp>
      <p:grpSp>
        <p:nvGrpSpPr>
          <p:cNvPr id="29" name="组合 28"/>
          <p:cNvGrpSpPr/>
          <p:nvPr/>
        </p:nvGrpSpPr>
        <p:grpSpPr>
          <a:xfrm>
            <a:off x="4724400" y="914400"/>
            <a:ext cx="1601014" cy="1751945"/>
            <a:chOff x="4724400" y="914400"/>
            <a:chExt cx="1601014" cy="1751945"/>
          </a:xfrm>
        </p:grpSpPr>
        <p:sp>
          <p:nvSpPr>
            <p:cNvPr id="24" name="TextBox 23"/>
            <p:cNvSpPr txBox="1"/>
            <p:nvPr/>
          </p:nvSpPr>
          <p:spPr>
            <a:xfrm>
              <a:off x="5781675" y="2143125"/>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28" name="TextBox 27"/>
            <p:cNvSpPr txBox="1"/>
            <p:nvPr/>
          </p:nvSpPr>
          <p:spPr>
            <a:xfrm>
              <a:off x="4724400" y="914400"/>
              <a:ext cx="405880" cy="461665"/>
            </a:xfrm>
            <a:prstGeom prst="rect">
              <a:avLst/>
            </a:prstGeom>
            <a:noFill/>
          </p:spPr>
          <p:txBody>
            <a:bodyPr wrap="none" rtlCol="0">
              <a:spAutoFit/>
            </a:bodyPr>
            <a:lstStyle/>
            <a:p>
              <a:r>
                <a:rPr lang="en-US" altLang="zh-CN" sz="2400" b="1" dirty="0">
                  <a:solidFill>
                    <a:srgbClr val="FF0000"/>
                  </a:solidFill>
                </a:rPr>
                <a:t>D</a:t>
              </a:r>
              <a:endParaRPr lang="zh-CN" altLang="en-US" sz="2400" b="1" dirty="0">
                <a:solidFill>
                  <a:srgbClr val="FF0000"/>
                </a:solidFill>
              </a:endParaRPr>
            </a:p>
          </p:txBody>
        </p:sp>
      </p:grpSp>
      <p:sp>
        <p:nvSpPr>
          <p:cNvPr id="30" name="TextBox 29"/>
          <p:cNvSpPr txBox="1"/>
          <p:nvPr/>
        </p:nvSpPr>
        <p:spPr>
          <a:xfrm>
            <a:off x="10648950" y="35718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2" name="TextBox 31"/>
          <p:cNvSpPr txBox="1"/>
          <p:nvPr/>
        </p:nvSpPr>
        <p:spPr>
          <a:xfrm>
            <a:off x="10086975" y="38766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33" name="TextBox 32"/>
          <p:cNvSpPr txBox="1"/>
          <p:nvPr/>
        </p:nvSpPr>
        <p:spPr>
          <a:xfrm>
            <a:off x="9229725" y="4295775"/>
            <a:ext cx="543739" cy="523220"/>
          </a:xfrm>
          <a:prstGeom prst="rect">
            <a:avLst/>
          </a:prstGeom>
          <a:noFill/>
        </p:spPr>
        <p:txBody>
          <a:bodyPr wrap="none" rtlCol="0">
            <a:spAutoFit/>
          </a:bodyPr>
          <a:lstStyle/>
          <a:p>
            <a:r>
              <a:rPr lang="zh-CN" altLang="en-US" sz="2800" b="1" dirty="0">
                <a:solidFill>
                  <a:srgbClr val="FF0000"/>
                </a:solidFill>
              </a:rPr>
              <a:t>√</a:t>
            </a:r>
          </a:p>
        </p:txBody>
      </p:sp>
      <p:grpSp>
        <p:nvGrpSpPr>
          <p:cNvPr id="36" name="组合 35"/>
          <p:cNvGrpSpPr/>
          <p:nvPr/>
        </p:nvGrpSpPr>
        <p:grpSpPr>
          <a:xfrm>
            <a:off x="9648825" y="4476750"/>
            <a:ext cx="2150755" cy="707886"/>
            <a:chOff x="9553575" y="4505325"/>
            <a:chExt cx="2150755" cy="707886"/>
          </a:xfrm>
        </p:grpSpPr>
        <p:sp>
          <p:nvSpPr>
            <p:cNvPr id="34" name="矩形 33"/>
            <p:cNvSpPr/>
            <p:nvPr/>
          </p:nvSpPr>
          <p:spPr>
            <a:xfrm>
              <a:off x="10153906" y="4663559"/>
              <a:ext cx="1550424" cy="369332"/>
            </a:xfrm>
            <a:prstGeom prst="rect">
              <a:avLst/>
            </a:prstGeom>
            <a:ln w="28575">
              <a:solidFill>
                <a:srgbClr val="DC5ADF"/>
              </a:solidFill>
            </a:ln>
          </p:spPr>
          <p:txBody>
            <a:bodyPr wrap="none">
              <a:spAutoFit/>
            </a:bodyPr>
            <a:lstStyle/>
            <a:p>
              <a:r>
                <a:rPr lang="zh-CN" altLang="en-US" b="1" dirty="0"/>
                <a:t>约为</a:t>
              </a:r>
              <a:r>
                <a:rPr lang="en-US" altLang="zh-CN" b="1" dirty="0"/>
                <a:t>30~40</a:t>
              </a:r>
              <a:r>
                <a:rPr lang="zh-CN" altLang="en-US" b="1" dirty="0"/>
                <a:t>℃</a:t>
              </a:r>
              <a:endParaRPr lang="zh-CN" altLang="en-US" dirty="0"/>
            </a:p>
          </p:txBody>
        </p:sp>
        <p:sp>
          <p:nvSpPr>
            <p:cNvPr id="35" name="TextBox 34"/>
            <p:cNvSpPr txBox="1"/>
            <p:nvPr/>
          </p:nvSpPr>
          <p:spPr>
            <a:xfrm>
              <a:off x="9553575" y="450532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sp>
        <p:nvSpPr>
          <p:cNvPr id="37" name="TextBox 36"/>
          <p:cNvSpPr txBox="1"/>
          <p:nvPr/>
        </p:nvSpPr>
        <p:spPr>
          <a:xfrm>
            <a:off x="11201400" y="3400425"/>
            <a:ext cx="375424" cy="461665"/>
          </a:xfrm>
          <a:prstGeom prst="rect">
            <a:avLst/>
          </a:prstGeom>
          <a:noFill/>
        </p:spPr>
        <p:txBody>
          <a:bodyPr wrap="none" rtlCol="0">
            <a:spAutoFit/>
          </a:bodyPr>
          <a:lstStyle/>
          <a:p>
            <a:r>
              <a:rPr lang="en-US" altLang="zh-CN" sz="2400" b="1" dirty="0">
                <a:solidFill>
                  <a:srgbClr val="FF0000"/>
                </a:solidFill>
              </a:rPr>
              <a:t>C</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9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7" grpId="0" animBg="1"/>
      <p:bldP spid="18" grpId="0"/>
      <p:bldP spid="20" grpId="0"/>
      <p:bldP spid="21" grpId="0"/>
      <p:bldP spid="22" grpId="0"/>
      <p:bldP spid="30" grpId="0"/>
      <p:bldP spid="32" grpId="0"/>
      <p:bldP spid="33"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71475" y="123825"/>
            <a:ext cx="1826141" cy="646331"/>
          </a:xfrm>
          <a:prstGeom prst="rect">
            <a:avLst/>
          </a:prstGeom>
          <a:noFill/>
        </p:spPr>
        <p:txBody>
          <a:bodyPr wrap="none" rtlCol="0">
            <a:spAutoFit/>
          </a:bodyPr>
          <a:lstStyle/>
          <a:p>
            <a:r>
              <a:rPr lang="en-US" altLang="zh-CN" sz="3600" b="1" dirty="0"/>
              <a:t>3</a:t>
            </a:r>
            <a:r>
              <a:rPr lang="zh-CN" altLang="en-US" sz="3600" b="1" dirty="0"/>
              <a:t>、速度</a:t>
            </a:r>
          </a:p>
        </p:txBody>
      </p:sp>
      <p:pic>
        <p:nvPicPr>
          <p:cNvPr id="4" name="Picture 2"/>
          <p:cNvPicPr>
            <a:picLocks noChangeAspect="1" noChangeArrowheads="1"/>
          </p:cNvPicPr>
          <p:nvPr/>
        </p:nvPicPr>
        <p:blipFill>
          <a:blip r:embed="rId2"/>
          <a:srcRect/>
          <a:stretch>
            <a:fillRect/>
          </a:stretch>
        </p:blipFill>
        <p:spPr bwMode="auto">
          <a:xfrm>
            <a:off x="228600" y="904875"/>
            <a:ext cx="6729413" cy="2609850"/>
          </a:xfrm>
          <a:prstGeom prst="rect">
            <a:avLst/>
          </a:prstGeom>
          <a:noFill/>
          <a:ln w="9525">
            <a:noFill/>
            <a:miter lim="800000"/>
            <a:headEnd/>
            <a:tailEnd/>
          </a:ln>
          <a:effectLst/>
        </p:spPr>
      </p:pic>
      <p:sp>
        <p:nvSpPr>
          <p:cNvPr id="5" name="矩形 4"/>
          <p:cNvSpPr/>
          <p:nvPr/>
        </p:nvSpPr>
        <p:spPr>
          <a:xfrm>
            <a:off x="504824" y="2562226"/>
            <a:ext cx="2276475" cy="2857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6" name="矩形 5"/>
          <p:cNvSpPr/>
          <p:nvPr/>
        </p:nvSpPr>
        <p:spPr>
          <a:xfrm>
            <a:off x="3800475" y="1952625"/>
            <a:ext cx="24003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7" name="矩形 6"/>
          <p:cNvSpPr/>
          <p:nvPr/>
        </p:nvSpPr>
        <p:spPr>
          <a:xfrm>
            <a:off x="504824" y="2238375"/>
            <a:ext cx="2276475"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8" name="矩形 7"/>
          <p:cNvSpPr/>
          <p:nvPr/>
        </p:nvSpPr>
        <p:spPr>
          <a:xfrm>
            <a:off x="3781425" y="2257425"/>
            <a:ext cx="24003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10" name="TextBox 9"/>
          <p:cNvSpPr txBox="1"/>
          <p:nvPr/>
        </p:nvSpPr>
        <p:spPr>
          <a:xfrm>
            <a:off x="6800850" y="1666875"/>
            <a:ext cx="4211409" cy="369332"/>
          </a:xfrm>
          <a:prstGeom prst="rect">
            <a:avLst/>
          </a:prstGeom>
          <a:solidFill>
            <a:schemeClr val="accent1"/>
          </a:solidFill>
          <a:ln>
            <a:solidFill>
              <a:schemeClr val="accent1"/>
            </a:solidFill>
          </a:ln>
        </p:spPr>
        <p:txBody>
          <a:bodyPr wrap="none" rtlCol="0">
            <a:spAutoFit/>
          </a:bodyPr>
          <a:lstStyle/>
          <a:p>
            <a:r>
              <a:rPr lang="zh-CN" altLang="en-US" dirty="0"/>
              <a:t>津京城际列车的速度约为</a:t>
            </a:r>
            <a:r>
              <a:rPr lang="en-US" altLang="zh-CN" b="1" dirty="0"/>
              <a:t>200~300km/h</a:t>
            </a:r>
            <a:endParaRPr lang="zh-CN" altLang="en-US" b="1" dirty="0"/>
          </a:p>
        </p:txBody>
      </p:sp>
      <p:grpSp>
        <p:nvGrpSpPr>
          <p:cNvPr id="32" name="组合 31"/>
          <p:cNvGrpSpPr/>
          <p:nvPr/>
        </p:nvGrpSpPr>
        <p:grpSpPr>
          <a:xfrm>
            <a:off x="4362450" y="1238250"/>
            <a:ext cx="3435556" cy="714375"/>
            <a:chOff x="4362450" y="1238250"/>
            <a:chExt cx="3435556" cy="714375"/>
          </a:xfrm>
        </p:grpSpPr>
        <p:sp>
          <p:nvSpPr>
            <p:cNvPr id="9" name="TextBox 8"/>
            <p:cNvSpPr txBox="1"/>
            <p:nvPr/>
          </p:nvSpPr>
          <p:spPr>
            <a:xfrm>
              <a:off x="4362450" y="1238250"/>
              <a:ext cx="3435556" cy="369332"/>
            </a:xfrm>
            <a:prstGeom prst="rect">
              <a:avLst/>
            </a:prstGeom>
            <a:solidFill>
              <a:srgbClr val="92D050"/>
            </a:solidFill>
            <a:ln>
              <a:solidFill>
                <a:schemeClr val="accent1"/>
              </a:solidFill>
            </a:ln>
          </p:spPr>
          <p:txBody>
            <a:bodyPr wrap="none" rtlCol="0">
              <a:spAutoFit/>
            </a:bodyPr>
            <a:lstStyle/>
            <a:p>
              <a:r>
                <a:rPr lang="zh-CN" altLang="en-US" dirty="0"/>
                <a:t>磁悬浮列车的速度可达</a:t>
              </a:r>
              <a:r>
                <a:rPr lang="en-US" altLang="zh-CN" b="1" dirty="0"/>
                <a:t>400km/h</a:t>
              </a:r>
              <a:endParaRPr lang="zh-CN" altLang="en-US" b="1" dirty="0"/>
            </a:p>
          </p:txBody>
        </p:sp>
        <p:cxnSp>
          <p:nvCxnSpPr>
            <p:cNvPr id="13" name="直接箭头连接符 12"/>
            <p:cNvCxnSpPr/>
            <p:nvPr/>
          </p:nvCxnSpPr>
          <p:spPr>
            <a:xfrm flipV="1">
              <a:off x="5486400" y="1628775"/>
              <a:ext cx="400050" cy="323850"/>
            </a:xfrm>
            <a:prstGeom prst="straightConnector1">
              <a:avLst/>
            </a:prstGeom>
            <a:ln w="38100">
              <a:tailEnd type="arrow"/>
            </a:ln>
          </p:spPr>
          <p:style>
            <a:lnRef idx="3">
              <a:schemeClr val="dk1"/>
            </a:lnRef>
            <a:fillRef idx="0">
              <a:schemeClr val="dk1"/>
            </a:fillRef>
            <a:effectRef idx="2">
              <a:schemeClr val="dk1"/>
            </a:effectRef>
            <a:fontRef idx="minor">
              <a:schemeClr val="tx1"/>
            </a:fontRef>
          </p:style>
        </p:cxnSp>
      </p:grpSp>
      <p:cxnSp>
        <p:nvCxnSpPr>
          <p:cNvPr id="14" name="直接箭头连接符 13"/>
          <p:cNvCxnSpPr/>
          <p:nvPr/>
        </p:nvCxnSpPr>
        <p:spPr>
          <a:xfrm>
            <a:off x="6181725" y="2419350"/>
            <a:ext cx="685800" cy="9525"/>
          </a:xfrm>
          <a:prstGeom prst="straightConnector1">
            <a:avLst/>
          </a:prstGeom>
          <a:ln w="38100">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6858000" y="2219325"/>
            <a:ext cx="3435556" cy="369332"/>
          </a:xfrm>
          <a:prstGeom prst="rect">
            <a:avLst/>
          </a:prstGeom>
          <a:solidFill>
            <a:srgbClr val="92D050"/>
          </a:solidFill>
          <a:ln>
            <a:solidFill>
              <a:schemeClr val="accent1"/>
            </a:solidFill>
          </a:ln>
        </p:spPr>
        <p:txBody>
          <a:bodyPr wrap="none" rtlCol="0">
            <a:spAutoFit/>
          </a:bodyPr>
          <a:lstStyle/>
          <a:p>
            <a:r>
              <a:rPr lang="zh-CN" altLang="en-US" dirty="0"/>
              <a:t>喷气式客机的速度可达</a:t>
            </a:r>
            <a:r>
              <a:rPr lang="en-US" altLang="zh-CN" b="1" dirty="0"/>
              <a:t>900km/h</a:t>
            </a:r>
            <a:endParaRPr lang="zh-CN" altLang="en-US" b="1" dirty="0"/>
          </a:p>
        </p:txBody>
      </p:sp>
      <p:sp>
        <p:nvSpPr>
          <p:cNvPr id="20" name="TextBox 19"/>
          <p:cNvSpPr txBox="1"/>
          <p:nvPr/>
        </p:nvSpPr>
        <p:spPr>
          <a:xfrm>
            <a:off x="409575" y="6010275"/>
            <a:ext cx="4108817" cy="369332"/>
          </a:xfrm>
          <a:prstGeom prst="rect">
            <a:avLst/>
          </a:prstGeom>
          <a:solidFill>
            <a:schemeClr val="accent2">
              <a:lumMod val="60000"/>
              <a:lumOff val="40000"/>
            </a:schemeClr>
          </a:solidFill>
        </p:spPr>
        <p:txBody>
          <a:bodyPr wrap="none" rtlCol="0">
            <a:spAutoFit/>
          </a:bodyPr>
          <a:lstStyle/>
          <a:p>
            <a:r>
              <a:rPr lang="zh-CN" altLang="en-US" dirty="0"/>
              <a:t>小贴士：要关注新闻，关注实事动态。</a:t>
            </a:r>
          </a:p>
        </p:txBody>
      </p:sp>
      <p:sp>
        <p:nvSpPr>
          <p:cNvPr id="21" name="矩形 20"/>
          <p:cNvSpPr/>
          <p:nvPr/>
        </p:nvSpPr>
        <p:spPr>
          <a:xfrm>
            <a:off x="3771900" y="2590801"/>
            <a:ext cx="2400300"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22" name="TextBox 21"/>
          <p:cNvSpPr txBox="1"/>
          <p:nvPr/>
        </p:nvSpPr>
        <p:spPr>
          <a:xfrm>
            <a:off x="6591300" y="2771775"/>
            <a:ext cx="3127779" cy="369332"/>
          </a:xfrm>
          <a:prstGeom prst="rect">
            <a:avLst/>
          </a:prstGeom>
          <a:solidFill>
            <a:schemeClr val="accent1"/>
          </a:solidFill>
          <a:ln>
            <a:solidFill>
              <a:schemeClr val="accent1"/>
            </a:solidFill>
          </a:ln>
        </p:spPr>
        <p:txBody>
          <a:bodyPr wrap="none" rtlCol="0">
            <a:spAutoFit/>
          </a:bodyPr>
          <a:lstStyle/>
          <a:p>
            <a:r>
              <a:rPr lang="zh-CN" altLang="en-US" b="1" dirty="0"/>
              <a:t>歼</a:t>
            </a:r>
            <a:r>
              <a:rPr lang="en-US" altLang="zh-CN" b="1" dirty="0"/>
              <a:t>20</a:t>
            </a:r>
            <a:r>
              <a:rPr lang="zh-CN" altLang="en-US" b="1" dirty="0"/>
              <a:t>最高时速可达</a:t>
            </a:r>
            <a:r>
              <a:rPr lang="en-US" altLang="zh-CN" b="1" dirty="0"/>
              <a:t>3000km/h</a:t>
            </a:r>
            <a:endParaRPr lang="zh-CN" altLang="en-US" b="1" dirty="0"/>
          </a:p>
        </p:txBody>
      </p:sp>
      <p:cxnSp>
        <p:nvCxnSpPr>
          <p:cNvPr id="23" name="直接箭头连接符 22"/>
          <p:cNvCxnSpPr>
            <a:endCxn id="22" idx="1"/>
          </p:cNvCxnSpPr>
          <p:nvPr/>
        </p:nvCxnSpPr>
        <p:spPr>
          <a:xfrm>
            <a:off x="6200775" y="2733675"/>
            <a:ext cx="390525" cy="222766"/>
          </a:xfrm>
          <a:prstGeom prst="straightConnector1">
            <a:avLst/>
          </a:prstGeom>
          <a:ln w="38100">
            <a:tailEnd type="arrow"/>
          </a:ln>
        </p:spPr>
        <p:style>
          <a:lnRef idx="3">
            <a:schemeClr val="dk1"/>
          </a:lnRef>
          <a:fillRef idx="0">
            <a:schemeClr val="dk1"/>
          </a:fillRef>
          <a:effectRef idx="2">
            <a:schemeClr val="dk1"/>
          </a:effectRef>
          <a:fontRef idx="minor">
            <a:schemeClr val="tx1"/>
          </a:fontRef>
        </p:style>
      </p:cxnSp>
      <p:grpSp>
        <p:nvGrpSpPr>
          <p:cNvPr id="44" name="组合 43"/>
          <p:cNvGrpSpPr/>
          <p:nvPr/>
        </p:nvGrpSpPr>
        <p:grpSpPr>
          <a:xfrm>
            <a:off x="285749" y="2943225"/>
            <a:ext cx="11715751" cy="2856280"/>
            <a:chOff x="285749" y="2943225"/>
            <a:chExt cx="11715751" cy="2856280"/>
          </a:xfrm>
        </p:grpSpPr>
        <p:sp>
          <p:nvSpPr>
            <p:cNvPr id="18" name="矩形 17"/>
            <p:cNvSpPr/>
            <p:nvPr/>
          </p:nvSpPr>
          <p:spPr>
            <a:xfrm>
              <a:off x="285749" y="3552736"/>
              <a:ext cx="7038976" cy="2246769"/>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eaLnBrk="0" fontAlgn="base" hangingPunct="0">
                <a:spcBef>
                  <a:spcPct val="0"/>
                </a:spcBef>
                <a:spcAft>
                  <a:spcPct val="0"/>
                </a:spcAft>
              </a:pPr>
              <a:r>
                <a:rPr lang="zh-CN" altLang="en-US" sz="2000" b="1" dirty="0">
                  <a:latin typeface="仿宋" pitchFamily="49" charset="-122"/>
                  <a:ea typeface="仿宋" pitchFamily="49" charset="-122"/>
                  <a:cs typeface="Calibri" pitchFamily="34" charset="0"/>
                </a:rPr>
                <a:t>例：下列速度估测中，最接近实际的是（  ）</a:t>
              </a:r>
              <a:endParaRPr lang="en-US" altLang="zh-CN" sz="2000" b="1" dirty="0">
                <a:latin typeface="仿宋" pitchFamily="49" charset="-122"/>
                <a:ea typeface="仿宋" pitchFamily="49" charset="-122"/>
                <a:cs typeface="Calibri" pitchFamily="34" charset="0"/>
              </a:endParaRPr>
            </a:p>
            <a:p>
              <a:pPr eaLnBrk="0" fontAlgn="base" hangingPunct="0">
                <a:spcBef>
                  <a:spcPct val="0"/>
                </a:spcBef>
                <a:spcAft>
                  <a:spcPct val="0"/>
                </a:spcAft>
              </a:pPr>
              <a:endParaRPr lang="en-US" altLang="zh-CN" sz="2000" b="1" dirty="0">
                <a:latin typeface="仿宋" pitchFamily="49" charset="-122"/>
                <a:ea typeface="仿宋" pitchFamily="49" charset="-122"/>
                <a:cs typeface="Calibri" pitchFamily="34" charset="0"/>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A</a:t>
              </a:r>
              <a:r>
                <a:rPr lang="zh-CN" altLang="en-US" sz="2000" b="1" dirty="0">
                  <a:latin typeface="仿宋" pitchFamily="49" charset="-122"/>
                  <a:ea typeface="仿宋" pitchFamily="49" charset="-122"/>
                  <a:cs typeface="Calibri" pitchFamily="34" charset="0"/>
                </a:rPr>
                <a:t>．成年人正常步行速度约为</a:t>
              </a:r>
              <a:r>
                <a:rPr lang="en-US" altLang="zh-CN" sz="2000" b="1" dirty="0">
                  <a:latin typeface="仿宋" pitchFamily="49" charset="-122"/>
                  <a:ea typeface="仿宋" pitchFamily="49" charset="-122"/>
                  <a:cs typeface="Calibri" pitchFamily="34" charset="0"/>
                </a:rPr>
                <a:t>4km/h </a:t>
              </a:r>
              <a:endParaRPr lang="en-US" altLang="zh-CN" sz="2000" dirty="0">
                <a:latin typeface="仿宋" pitchFamily="49" charset="-122"/>
                <a:ea typeface="仿宋" pitchFamily="49" charset="-122"/>
                <a:cs typeface="Calibri" pitchFamily="34" charset="0"/>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B</a:t>
              </a:r>
              <a:r>
                <a:rPr lang="zh-CN" altLang="en-US" sz="2000" b="1" dirty="0">
                  <a:latin typeface="仿宋" pitchFamily="49" charset="-122"/>
                  <a:ea typeface="仿宋" pitchFamily="49" charset="-122"/>
                  <a:cs typeface="Calibri" pitchFamily="34" charset="0"/>
                </a:rPr>
                <a:t>．按照交通部门规定，天津市快速路的最高限速为</a:t>
              </a:r>
              <a:r>
                <a:rPr lang="en-US" altLang="zh-CN" sz="2000" b="1" dirty="0">
                  <a:latin typeface="仿宋" pitchFamily="49" charset="-122"/>
                  <a:ea typeface="仿宋" pitchFamily="49" charset="-122"/>
                  <a:cs typeface="Calibri" pitchFamily="34" charset="0"/>
                </a:rPr>
                <a:t>300km/h</a:t>
              </a:r>
              <a:endParaRPr lang="en-US" altLang="zh-CN" sz="2000" b="1" dirty="0">
                <a:latin typeface="仿宋" pitchFamily="49" charset="-122"/>
                <a:ea typeface="仿宋" pitchFamily="49" charset="-122"/>
                <a:cs typeface="宋体" pitchFamily="2" charset="-122"/>
              </a:endParaRPr>
            </a:p>
            <a:p>
              <a:pPr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C</a:t>
              </a:r>
              <a:r>
                <a:rPr lang="zh-CN" altLang="en-US" sz="2000" b="1" dirty="0">
                  <a:latin typeface="仿宋" pitchFamily="49" charset="-122"/>
                  <a:ea typeface="仿宋" pitchFamily="49" charset="-122"/>
                  <a:cs typeface="Calibri" pitchFamily="34" charset="0"/>
                </a:rPr>
                <a:t>．</a:t>
              </a:r>
              <a:r>
                <a:rPr lang="zh-CN" altLang="en-US" sz="2000" b="1" dirty="0">
                  <a:latin typeface="仿宋" pitchFamily="49" charset="-122"/>
                  <a:ea typeface="仿宋" pitchFamily="49" charset="-122"/>
                </a:rPr>
                <a:t>火车第六次提速后，速度可达</a:t>
              </a:r>
              <a:r>
                <a:rPr lang="en-US" sz="2000" b="1" dirty="0">
                  <a:latin typeface="仿宋" pitchFamily="49" charset="-122"/>
                  <a:ea typeface="仿宋" pitchFamily="49" charset="-122"/>
                </a:rPr>
                <a:t>1600 km/h</a:t>
              </a:r>
              <a:r>
                <a:rPr lang="en-US" altLang="zh-CN" sz="2000" b="1" dirty="0">
                  <a:latin typeface="仿宋" pitchFamily="49" charset="-122"/>
                  <a:ea typeface="仿宋" pitchFamily="49" charset="-122"/>
                  <a:cs typeface="Calibri" pitchFamily="34" charset="0"/>
                </a:rPr>
                <a:t> </a:t>
              </a:r>
            </a:p>
            <a:p>
              <a:pPr lvl="0" eaLnBrk="0" fontAlgn="base" hangingPunct="0">
                <a:spcBef>
                  <a:spcPct val="0"/>
                </a:spcBef>
                <a:spcAft>
                  <a:spcPct val="0"/>
                </a:spcAft>
              </a:pPr>
              <a:r>
                <a:rPr lang="zh-CN" altLang="zh-CN" sz="2000" b="1" dirty="0">
                  <a:latin typeface="仿宋" pitchFamily="49" charset="-122"/>
                  <a:ea typeface="仿宋" pitchFamily="49" charset="-122"/>
                  <a:cs typeface="Calibri" pitchFamily="34" charset="0"/>
                </a:rPr>
                <a:t>D</a:t>
              </a:r>
              <a:r>
                <a:rPr lang="zh-CN" altLang="en-US" sz="2000" b="1" dirty="0">
                  <a:latin typeface="仿宋" pitchFamily="49" charset="-122"/>
                  <a:ea typeface="仿宋" pitchFamily="49" charset="-122"/>
                  <a:cs typeface="Calibri" pitchFamily="34" charset="0"/>
                </a:rPr>
                <a:t>．</a:t>
              </a:r>
              <a:r>
                <a:rPr lang="en-US" altLang="zh-CN" sz="2000" b="1" dirty="0">
                  <a:latin typeface="仿宋" pitchFamily="49" charset="-122"/>
                  <a:ea typeface="仿宋" pitchFamily="49" charset="-122"/>
                  <a:cs typeface="Calibri" pitchFamily="34" charset="0"/>
                </a:rPr>
                <a:t>2006</a:t>
              </a:r>
              <a:r>
                <a:rPr lang="zh-CN" altLang="en-US" sz="2000" b="1" dirty="0">
                  <a:latin typeface="仿宋" pitchFamily="49" charset="-122"/>
                  <a:ea typeface="仿宋" pitchFamily="49" charset="-122"/>
                  <a:cs typeface="Calibri" pitchFamily="34" charset="0"/>
                </a:rPr>
                <a:t>年，刘翔在国际田联超级大奖赛中打破了男子</a:t>
              </a:r>
              <a:r>
                <a:rPr lang="en-US" altLang="zh-CN" sz="2000" b="1" dirty="0">
                  <a:latin typeface="仿宋" pitchFamily="49" charset="-122"/>
                  <a:ea typeface="仿宋" pitchFamily="49" charset="-122"/>
                  <a:cs typeface="Calibri" pitchFamily="34" charset="0"/>
                </a:rPr>
                <a:t>110</a:t>
              </a:r>
              <a:r>
                <a:rPr lang="zh-CN" altLang="en-US" sz="2000" b="1" dirty="0">
                  <a:latin typeface="仿宋" pitchFamily="49" charset="-122"/>
                  <a:ea typeface="仿宋" pitchFamily="49" charset="-122"/>
                  <a:cs typeface="Calibri" pitchFamily="34" charset="0"/>
                </a:rPr>
                <a:t>米栏世界纪录，他的平均速度可以达到</a:t>
              </a:r>
              <a:r>
                <a:rPr lang="en-US" altLang="zh-CN" sz="2000" b="1" dirty="0">
                  <a:latin typeface="仿宋" pitchFamily="49" charset="-122"/>
                  <a:ea typeface="仿宋" pitchFamily="49" charset="-122"/>
                  <a:cs typeface="Calibri" pitchFamily="34" charset="0"/>
                </a:rPr>
                <a:t>20m/s</a:t>
              </a:r>
            </a:p>
          </p:txBody>
        </p:sp>
        <p:pic>
          <p:nvPicPr>
            <p:cNvPr id="1026" name="Picture 2" descr="http://pic.baike.soso.com/p/20130802/20130802134642-1000011756.jpg"/>
            <p:cNvPicPr>
              <a:picLocks noChangeAspect="1" noChangeArrowheads="1"/>
            </p:cNvPicPr>
            <p:nvPr/>
          </p:nvPicPr>
          <p:blipFill>
            <a:blip r:embed="rId3"/>
            <a:srcRect/>
            <a:stretch>
              <a:fillRect/>
            </a:stretch>
          </p:blipFill>
          <p:spPr bwMode="auto">
            <a:xfrm>
              <a:off x="9915312" y="2943225"/>
              <a:ext cx="2086188" cy="2737078"/>
            </a:xfrm>
            <a:prstGeom prst="ellipse">
              <a:avLst/>
            </a:prstGeom>
            <a:ln>
              <a:noFill/>
            </a:ln>
            <a:effectLst>
              <a:softEdge rad="112500"/>
            </a:effectLst>
          </p:spPr>
        </p:pic>
      </p:grpSp>
      <p:grpSp>
        <p:nvGrpSpPr>
          <p:cNvPr id="38" name="组合 37"/>
          <p:cNvGrpSpPr/>
          <p:nvPr/>
        </p:nvGrpSpPr>
        <p:grpSpPr>
          <a:xfrm>
            <a:off x="5802314" y="5086350"/>
            <a:ext cx="3949700" cy="1543049"/>
            <a:chOff x="5802314" y="5086350"/>
            <a:chExt cx="3949700" cy="1543049"/>
          </a:xfrm>
        </p:grpSpPr>
        <p:pic>
          <p:nvPicPr>
            <p:cNvPr id="1027" name="Picture 3"/>
            <p:cNvPicPr>
              <a:picLocks noChangeAspect="1" noChangeArrowheads="1"/>
            </p:cNvPicPr>
            <p:nvPr/>
          </p:nvPicPr>
          <p:blipFill>
            <a:blip r:embed="rId4"/>
            <a:srcRect/>
            <a:stretch>
              <a:fillRect/>
            </a:stretch>
          </p:blipFill>
          <p:spPr bwMode="auto">
            <a:xfrm>
              <a:off x="7249794" y="5086350"/>
              <a:ext cx="1760856" cy="671513"/>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l="50857" r="22133"/>
            <a:stretch>
              <a:fillRect/>
            </a:stretch>
          </p:blipFill>
          <p:spPr bwMode="auto">
            <a:xfrm rot="16200000">
              <a:off x="7377114" y="4254499"/>
              <a:ext cx="800100" cy="3949700"/>
            </a:xfrm>
            <a:prstGeom prst="rect">
              <a:avLst/>
            </a:prstGeom>
            <a:noFill/>
            <a:ln w="9525">
              <a:noFill/>
              <a:miter lim="800000"/>
              <a:headEnd/>
              <a:tailEnd/>
            </a:ln>
            <a:effectLst/>
          </p:spPr>
        </p:pic>
      </p:grpSp>
      <p:grpSp>
        <p:nvGrpSpPr>
          <p:cNvPr id="37" name="组合 36"/>
          <p:cNvGrpSpPr/>
          <p:nvPr/>
        </p:nvGrpSpPr>
        <p:grpSpPr>
          <a:xfrm>
            <a:off x="4305300" y="4029075"/>
            <a:ext cx="1438276" cy="523220"/>
            <a:chOff x="4267200" y="3790950"/>
            <a:chExt cx="1438276" cy="523220"/>
          </a:xfrm>
        </p:grpSpPr>
        <p:sp>
          <p:nvSpPr>
            <p:cNvPr id="40" name="TextBox 39"/>
            <p:cNvSpPr txBox="1"/>
            <p:nvPr/>
          </p:nvSpPr>
          <p:spPr>
            <a:xfrm>
              <a:off x="4791076" y="3886200"/>
              <a:ext cx="914400" cy="369332"/>
            </a:xfrm>
            <a:prstGeom prst="rect">
              <a:avLst/>
            </a:prstGeom>
            <a:solidFill>
              <a:srgbClr val="FFFF00"/>
            </a:solidFill>
          </p:spPr>
          <p:txBody>
            <a:bodyPr wrap="square" rtlCol="0">
              <a:spAutoFit/>
            </a:bodyPr>
            <a:lstStyle/>
            <a:p>
              <a:r>
                <a:rPr lang="en-US" altLang="zh-CN" b="1" dirty="0"/>
                <a:t>1.1m/s</a:t>
              </a:r>
              <a:endParaRPr lang="zh-CN" altLang="en-US" b="1" dirty="0"/>
            </a:p>
          </p:txBody>
        </p:sp>
        <p:sp>
          <p:nvSpPr>
            <p:cNvPr id="34" name="TextBox 33"/>
            <p:cNvSpPr txBox="1"/>
            <p:nvPr/>
          </p:nvSpPr>
          <p:spPr>
            <a:xfrm>
              <a:off x="4267200" y="3790950"/>
              <a:ext cx="543739" cy="523220"/>
            </a:xfrm>
            <a:prstGeom prst="rect">
              <a:avLst/>
            </a:prstGeom>
            <a:noFill/>
          </p:spPr>
          <p:txBody>
            <a:bodyPr wrap="none" rtlCol="0">
              <a:spAutoFit/>
            </a:bodyPr>
            <a:lstStyle/>
            <a:p>
              <a:r>
                <a:rPr lang="zh-CN" altLang="en-US" sz="2800" b="1" dirty="0">
                  <a:solidFill>
                    <a:srgbClr val="FF0000"/>
                  </a:solidFill>
                </a:rPr>
                <a:t>√</a:t>
              </a:r>
            </a:p>
          </p:txBody>
        </p:sp>
      </p:grpSp>
      <p:grpSp>
        <p:nvGrpSpPr>
          <p:cNvPr id="41" name="组合 40"/>
          <p:cNvGrpSpPr/>
          <p:nvPr/>
        </p:nvGrpSpPr>
        <p:grpSpPr>
          <a:xfrm>
            <a:off x="7058025" y="4343400"/>
            <a:ext cx="2101572" cy="707886"/>
            <a:chOff x="7058025" y="4343400"/>
            <a:chExt cx="2101572" cy="707886"/>
          </a:xfrm>
        </p:grpSpPr>
        <p:sp>
          <p:nvSpPr>
            <p:cNvPr id="26" name="TextBox 25"/>
            <p:cNvSpPr txBox="1"/>
            <p:nvPr/>
          </p:nvSpPr>
          <p:spPr>
            <a:xfrm>
              <a:off x="7743825" y="4514850"/>
              <a:ext cx="1415772" cy="369332"/>
            </a:xfrm>
            <a:prstGeom prst="rect">
              <a:avLst/>
            </a:prstGeom>
            <a:solidFill>
              <a:srgbClr val="FFFF00"/>
            </a:solidFill>
          </p:spPr>
          <p:txBody>
            <a:bodyPr wrap="none" rtlCol="0">
              <a:spAutoFit/>
            </a:bodyPr>
            <a:lstStyle/>
            <a:p>
              <a:r>
                <a:rPr lang="en-US" altLang="zh-CN" b="1" dirty="0"/>
                <a:t>60~80km/h</a:t>
              </a:r>
              <a:endParaRPr lang="zh-CN" altLang="en-US" b="1" dirty="0"/>
            </a:p>
          </p:txBody>
        </p:sp>
        <p:sp>
          <p:nvSpPr>
            <p:cNvPr id="39" name="TextBox 38"/>
            <p:cNvSpPr txBox="1"/>
            <p:nvPr/>
          </p:nvSpPr>
          <p:spPr>
            <a:xfrm>
              <a:off x="7058025" y="43434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grpSp>
        <p:nvGrpSpPr>
          <p:cNvPr id="46" name="组合 45"/>
          <p:cNvGrpSpPr/>
          <p:nvPr/>
        </p:nvGrpSpPr>
        <p:grpSpPr>
          <a:xfrm>
            <a:off x="5124450" y="4638675"/>
            <a:ext cx="1884172" cy="707886"/>
            <a:chOff x="5124450" y="4638675"/>
            <a:chExt cx="1884172" cy="707886"/>
          </a:xfrm>
        </p:grpSpPr>
        <p:sp>
          <p:nvSpPr>
            <p:cNvPr id="29" name="TextBox 28"/>
            <p:cNvSpPr txBox="1"/>
            <p:nvPr/>
          </p:nvSpPr>
          <p:spPr>
            <a:xfrm>
              <a:off x="5419725" y="4810125"/>
              <a:ext cx="1588897" cy="369332"/>
            </a:xfrm>
            <a:prstGeom prst="rect">
              <a:avLst/>
            </a:prstGeom>
            <a:solidFill>
              <a:srgbClr val="FFFF00"/>
            </a:solidFill>
          </p:spPr>
          <p:txBody>
            <a:bodyPr wrap="none" rtlCol="0">
              <a:spAutoFit/>
            </a:bodyPr>
            <a:lstStyle/>
            <a:p>
              <a:r>
                <a:rPr lang="zh-CN" altLang="en-US" b="1" dirty="0"/>
                <a:t>最高</a:t>
              </a:r>
              <a:r>
                <a:rPr lang="en-US" altLang="zh-CN" b="1" dirty="0"/>
                <a:t>200km/h</a:t>
              </a:r>
              <a:endParaRPr lang="zh-CN" altLang="en-US" b="1" dirty="0"/>
            </a:p>
          </p:txBody>
        </p:sp>
        <p:sp>
          <p:nvSpPr>
            <p:cNvPr id="45" name="TextBox 44"/>
            <p:cNvSpPr txBox="1"/>
            <p:nvPr/>
          </p:nvSpPr>
          <p:spPr>
            <a:xfrm>
              <a:off x="5124450" y="46386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grpSp>
        <p:nvGrpSpPr>
          <p:cNvPr id="48" name="组合 47"/>
          <p:cNvGrpSpPr/>
          <p:nvPr/>
        </p:nvGrpSpPr>
        <p:grpSpPr>
          <a:xfrm>
            <a:off x="4972050" y="5305425"/>
            <a:ext cx="1666875" cy="707886"/>
            <a:chOff x="4972050" y="5305425"/>
            <a:chExt cx="1666875" cy="707886"/>
          </a:xfrm>
        </p:grpSpPr>
        <p:sp>
          <p:nvSpPr>
            <p:cNvPr id="43" name="TextBox 42"/>
            <p:cNvSpPr txBox="1"/>
            <p:nvPr/>
          </p:nvSpPr>
          <p:spPr>
            <a:xfrm>
              <a:off x="5448300" y="5429250"/>
              <a:ext cx="1190625" cy="400110"/>
            </a:xfrm>
            <a:prstGeom prst="rect">
              <a:avLst/>
            </a:prstGeom>
            <a:solidFill>
              <a:srgbClr val="FFFF00"/>
            </a:solidFill>
          </p:spPr>
          <p:txBody>
            <a:bodyPr wrap="square" rtlCol="0">
              <a:spAutoFit/>
            </a:bodyPr>
            <a:lstStyle/>
            <a:p>
              <a:r>
                <a:rPr lang="en-US" altLang="zh-CN" sz="2000" b="1" dirty="0"/>
                <a:t>12.88s</a:t>
              </a:r>
              <a:endParaRPr lang="zh-CN" altLang="en-US" sz="2000" b="1" dirty="0"/>
            </a:p>
          </p:txBody>
        </p:sp>
        <p:sp>
          <p:nvSpPr>
            <p:cNvPr id="47" name="TextBox 46"/>
            <p:cNvSpPr txBox="1"/>
            <p:nvPr/>
          </p:nvSpPr>
          <p:spPr>
            <a:xfrm>
              <a:off x="4972050" y="530542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grpSp>
      <p:sp>
        <p:nvSpPr>
          <p:cNvPr id="49" name="TextBox 48"/>
          <p:cNvSpPr txBox="1"/>
          <p:nvPr/>
        </p:nvSpPr>
        <p:spPr>
          <a:xfrm>
            <a:off x="4981575" y="3543300"/>
            <a:ext cx="356188" cy="400110"/>
          </a:xfrm>
          <a:prstGeom prst="rect">
            <a:avLst/>
          </a:prstGeom>
          <a:noFill/>
        </p:spPr>
        <p:txBody>
          <a:bodyPr wrap="none" rtlCol="0">
            <a:spAutoFit/>
          </a:bodyPr>
          <a:lstStyle/>
          <a:p>
            <a:r>
              <a:rPr lang="en-US" altLang="zh-CN" sz="2000" b="1" dirty="0">
                <a:solidFill>
                  <a:srgbClr val="FF0000"/>
                </a:solidFill>
              </a:rPr>
              <a:t>A</a:t>
            </a:r>
            <a:endParaRPr lang="zh-CN" alt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7" grpId="0" animBg="1"/>
      <p:bldP spid="20" grpId="0" animBg="1"/>
      <p:bldP spid="21" grpId="0" animBg="1"/>
      <p:bldP spid="22" grpId="0" animBg="1"/>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28600" y="133350"/>
            <a:ext cx="3211135" cy="646331"/>
          </a:xfrm>
          <a:prstGeom prst="rect">
            <a:avLst/>
          </a:prstGeom>
          <a:noFill/>
        </p:spPr>
        <p:txBody>
          <a:bodyPr wrap="none" rtlCol="0">
            <a:spAutoFit/>
          </a:bodyPr>
          <a:lstStyle/>
          <a:p>
            <a:r>
              <a:rPr lang="en-US" altLang="zh-CN" sz="3600" b="1" dirty="0"/>
              <a:t>4</a:t>
            </a:r>
            <a:r>
              <a:rPr lang="zh-CN" altLang="en-US" sz="3600" b="1" dirty="0"/>
              <a:t>、质量和重力</a:t>
            </a:r>
          </a:p>
        </p:txBody>
      </p:sp>
      <p:pic>
        <p:nvPicPr>
          <p:cNvPr id="4" name="Picture 2"/>
          <p:cNvPicPr>
            <a:picLocks noChangeAspect="1" noChangeArrowheads="1"/>
          </p:cNvPicPr>
          <p:nvPr/>
        </p:nvPicPr>
        <p:blipFill>
          <a:blip r:embed="rId2"/>
          <a:srcRect t="7053"/>
          <a:stretch>
            <a:fillRect/>
          </a:stretch>
        </p:blipFill>
        <p:spPr bwMode="auto">
          <a:xfrm>
            <a:off x="223838" y="904875"/>
            <a:ext cx="6091237" cy="2889683"/>
          </a:xfrm>
          <a:prstGeom prst="rect">
            <a:avLst/>
          </a:prstGeom>
          <a:noFill/>
          <a:ln w="9525">
            <a:noFill/>
            <a:miter lim="800000"/>
            <a:headEnd/>
            <a:tailEnd/>
          </a:ln>
          <a:effectLst/>
        </p:spPr>
      </p:pic>
      <p:pic>
        <p:nvPicPr>
          <p:cNvPr id="84994" name="Picture 2"/>
          <p:cNvPicPr>
            <a:picLocks noChangeAspect="1" noChangeArrowheads="1"/>
          </p:cNvPicPr>
          <p:nvPr/>
        </p:nvPicPr>
        <p:blipFill>
          <a:blip r:embed="rId3"/>
          <a:srcRect/>
          <a:stretch>
            <a:fillRect/>
          </a:stretch>
        </p:blipFill>
        <p:spPr bwMode="auto">
          <a:xfrm>
            <a:off x="2100263" y="5195888"/>
            <a:ext cx="2021970" cy="804862"/>
          </a:xfrm>
          <a:prstGeom prst="rect">
            <a:avLst/>
          </a:prstGeom>
          <a:noFill/>
          <a:ln w="9525">
            <a:noFill/>
            <a:miter lim="800000"/>
            <a:headEnd/>
            <a:tailEnd/>
          </a:ln>
          <a:effectLst/>
        </p:spPr>
      </p:pic>
      <p:grpSp>
        <p:nvGrpSpPr>
          <p:cNvPr id="37" name="组合 36"/>
          <p:cNvGrpSpPr/>
          <p:nvPr/>
        </p:nvGrpSpPr>
        <p:grpSpPr>
          <a:xfrm>
            <a:off x="523874" y="2609850"/>
            <a:ext cx="2481194" cy="378857"/>
            <a:chOff x="523874" y="2609850"/>
            <a:chExt cx="2481194" cy="378857"/>
          </a:xfrm>
        </p:grpSpPr>
        <p:sp>
          <p:nvSpPr>
            <p:cNvPr id="6" name="矩形 5"/>
            <p:cNvSpPr/>
            <p:nvPr/>
          </p:nvSpPr>
          <p:spPr>
            <a:xfrm>
              <a:off x="523874" y="2628902"/>
              <a:ext cx="1962151"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8" name="TextBox 7"/>
            <p:cNvSpPr txBox="1"/>
            <p:nvPr/>
          </p:nvSpPr>
          <p:spPr>
            <a:xfrm>
              <a:off x="2552700" y="2609850"/>
              <a:ext cx="452368" cy="378857"/>
            </a:xfrm>
            <a:prstGeom prst="rect">
              <a:avLst/>
            </a:prstGeom>
            <a:solidFill>
              <a:srgbClr val="FFFF00"/>
            </a:solidFill>
          </p:spPr>
          <p:txBody>
            <a:bodyPr wrap="square" rtlCol="0">
              <a:spAutoFit/>
            </a:bodyPr>
            <a:lstStyle/>
            <a:p>
              <a:r>
                <a:rPr lang="en-US" altLang="zh-CN" b="1" dirty="0"/>
                <a:t>6g</a:t>
              </a:r>
              <a:endParaRPr lang="zh-CN" altLang="en-US" b="1" dirty="0"/>
            </a:p>
          </p:txBody>
        </p:sp>
      </p:grpSp>
      <p:grpSp>
        <p:nvGrpSpPr>
          <p:cNvPr id="38" name="组合 37"/>
          <p:cNvGrpSpPr/>
          <p:nvPr/>
        </p:nvGrpSpPr>
        <p:grpSpPr>
          <a:xfrm>
            <a:off x="533399" y="2971802"/>
            <a:ext cx="2771776" cy="416955"/>
            <a:chOff x="533399" y="2971802"/>
            <a:chExt cx="2771776" cy="416955"/>
          </a:xfrm>
        </p:grpSpPr>
        <p:sp>
          <p:nvSpPr>
            <p:cNvPr id="7" name="矩形 6"/>
            <p:cNvSpPr/>
            <p:nvPr/>
          </p:nvSpPr>
          <p:spPr>
            <a:xfrm>
              <a:off x="533399" y="2971802"/>
              <a:ext cx="1962151"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9" name="TextBox 8"/>
            <p:cNvSpPr txBox="1"/>
            <p:nvPr/>
          </p:nvSpPr>
          <p:spPr>
            <a:xfrm>
              <a:off x="2533650" y="3019425"/>
              <a:ext cx="771525" cy="369332"/>
            </a:xfrm>
            <a:prstGeom prst="rect">
              <a:avLst/>
            </a:prstGeom>
            <a:solidFill>
              <a:srgbClr val="FFFF00"/>
            </a:solidFill>
          </p:spPr>
          <p:txBody>
            <a:bodyPr wrap="square" rtlCol="0">
              <a:spAutoFit/>
            </a:bodyPr>
            <a:lstStyle/>
            <a:p>
              <a:r>
                <a:rPr lang="en-US" altLang="zh-CN" b="1" dirty="0"/>
                <a:t>150g</a:t>
              </a:r>
              <a:endParaRPr lang="zh-CN" altLang="en-US" b="1" dirty="0"/>
            </a:p>
          </p:txBody>
        </p:sp>
      </p:grpSp>
      <p:grpSp>
        <p:nvGrpSpPr>
          <p:cNvPr id="39" name="组合 38"/>
          <p:cNvGrpSpPr/>
          <p:nvPr/>
        </p:nvGrpSpPr>
        <p:grpSpPr>
          <a:xfrm>
            <a:off x="3476624" y="2066925"/>
            <a:ext cx="2833619" cy="378857"/>
            <a:chOff x="3476624" y="2066925"/>
            <a:chExt cx="2833619" cy="378857"/>
          </a:xfrm>
        </p:grpSpPr>
        <p:sp>
          <p:nvSpPr>
            <p:cNvPr id="11" name="矩形 10"/>
            <p:cNvSpPr/>
            <p:nvPr/>
          </p:nvSpPr>
          <p:spPr>
            <a:xfrm>
              <a:off x="3476624" y="2076452"/>
              <a:ext cx="2333626"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12" name="TextBox 11"/>
            <p:cNvSpPr txBox="1"/>
            <p:nvPr/>
          </p:nvSpPr>
          <p:spPr>
            <a:xfrm>
              <a:off x="5857875" y="2066925"/>
              <a:ext cx="452368" cy="378857"/>
            </a:xfrm>
            <a:prstGeom prst="rect">
              <a:avLst/>
            </a:prstGeom>
            <a:solidFill>
              <a:srgbClr val="FFFF00"/>
            </a:solidFill>
          </p:spPr>
          <p:txBody>
            <a:bodyPr wrap="square" rtlCol="0">
              <a:spAutoFit/>
            </a:bodyPr>
            <a:lstStyle/>
            <a:p>
              <a:r>
                <a:rPr lang="en-US" altLang="zh-CN" b="1" dirty="0"/>
                <a:t>6t</a:t>
              </a:r>
              <a:endParaRPr lang="zh-CN" altLang="en-US" b="1" dirty="0"/>
            </a:p>
          </p:txBody>
        </p:sp>
      </p:grpSp>
      <p:grpSp>
        <p:nvGrpSpPr>
          <p:cNvPr id="57" name="组合 56"/>
          <p:cNvGrpSpPr/>
          <p:nvPr/>
        </p:nvGrpSpPr>
        <p:grpSpPr>
          <a:xfrm>
            <a:off x="142875" y="3700464"/>
            <a:ext cx="6262687" cy="1384517"/>
            <a:chOff x="0" y="3624264"/>
            <a:chExt cx="6262687" cy="1384517"/>
          </a:xfrm>
        </p:grpSpPr>
        <p:grpSp>
          <p:nvGrpSpPr>
            <p:cNvPr id="56" name="组合 55"/>
            <p:cNvGrpSpPr/>
            <p:nvPr/>
          </p:nvGrpSpPr>
          <p:grpSpPr>
            <a:xfrm>
              <a:off x="0" y="3624264"/>
              <a:ext cx="6262687" cy="784344"/>
              <a:chOff x="0" y="3624264"/>
              <a:chExt cx="6262687" cy="784344"/>
            </a:xfrm>
          </p:grpSpPr>
          <p:pic>
            <p:nvPicPr>
              <p:cNvPr id="84995" name="Picture 3"/>
              <p:cNvPicPr>
                <a:picLocks noChangeAspect="1" noChangeArrowheads="1"/>
              </p:cNvPicPr>
              <p:nvPr/>
            </p:nvPicPr>
            <p:blipFill>
              <a:blip r:embed="rId4"/>
              <a:srcRect/>
              <a:stretch>
                <a:fillRect/>
              </a:stretch>
            </p:blipFill>
            <p:spPr bwMode="auto">
              <a:xfrm>
                <a:off x="0" y="3624264"/>
                <a:ext cx="6262687" cy="784344"/>
              </a:xfrm>
              <a:prstGeom prst="rect">
                <a:avLst/>
              </a:prstGeom>
              <a:noFill/>
              <a:ln w="9525">
                <a:noFill/>
                <a:miter lim="800000"/>
                <a:headEnd/>
                <a:tailEnd/>
              </a:ln>
              <a:effectLst/>
            </p:spPr>
          </p:pic>
          <p:sp>
            <p:nvSpPr>
              <p:cNvPr id="14" name="矩形 13"/>
              <p:cNvSpPr/>
              <p:nvPr/>
            </p:nvSpPr>
            <p:spPr>
              <a:xfrm>
                <a:off x="1019173" y="3952877"/>
                <a:ext cx="2819401"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grpSp>
        <p:sp>
          <p:nvSpPr>
            <p:cNvPr id="15" name="TextBox 14"/>
            <p:cNvSpPr txBox="1"/>
            <p:nvPr/>
          </p:nvSpPr>
          <p:spPr>
            <a:xfrm>
              <a:off x="1562101" y="4362450"/>
              <a:ext cx="2286000" cy="646331"/>
            </a:xfrm>
            <a:prstGeom prst="rect">
              <a:avLst/>
            </a:prstGeom>
            <a:solidFill>
              <a:srgbClr val="DC5ADF"/>
            </a:solidFill>
          </p:spPr>
          <p:txBody>
            <a:bodyPr wrap="square" rtlCol="0">
              <a:spAutoFit/>
            </a:bodyPr>
            <a:lstStyle/>
            <a:p>
              <a:r>
                <a:rPr lang="zh-CN" altLang="en-US" b="1" dirty="0"/>
                <a:t>每个鸡蛋的重力约为</a:t>
              </a:r>
              <a:r>
                <a:rPr lang="en-US" altLang="zh-CN" b="1" dirty="0"/>
                <a:t>0.5N</a:t>
              </a:r>
              <a:r>
                <a:rPr lang="zh-CN" altLang="en-US" b="1" dirty="0"/>
                <a:t>，质量约为</a:t>
              </a:r>
              <a:r>
                <a:rPr lang="en-US" altLang="zh-CN" b="1" dirty="0"/>
                <a:t>50g</a:t>
              </a:r>
              <a:endParaRPr lang="zh-CN" altLang="en-US" b="1" dirty="0"/>
            </a:p>
          </p:txBody>
        </p:sp>
      </p:grpSp>
      <p:sp>
        <p:nvSpPr>
          <p:cNvPr id="16" name="TextBox 15"/>
          <p:cNvSpPr txBox="1"/>
          <p:nvPr/>
        </p:nvSpPr>
        <p:spPr>
          <a:xfrm>
            <a:off x="895350" y="6057900"/>
            <a:ext cx="4394152" cy="369332"/>
          </a:xfrm>
          <a:prstGeom prst="rect">
            <a:avLst/>
          </a:prstGeom>
          <a:solidFill>
            <a:srgbClr val="92D050"/>
          </a:solidFill>
        </p:spPr>
        <p:txBody>
          <a:bodyPr wrap="none" rtlCol="0">
            <a:spAutoFit/>
          </a:bodyPr>
          <a:lstStyle/>
          <a:p>
            <a:r>
              <a:rPr lang="en-US" altLang="zh-CN" b="1" dirty="0"/>
              <a:t>g</a:t>
            </a:r>
            <a:r>
              <a:rPr lang="zh-CN" altLang="en-US" b="1" dirty="0"/>
              <a:t>为引力常数，</a:t>
            </a:r>
            <a:r>
              <a:rPr lang="en-US" altLang="zh-CN" b="1" dirty="0"/>
              <a:t>g=9.8N/kg,</a:t>
            </a:r>
            <a:r>
              <a:rPr lang="zh-CN" altLang="en-US" b="1" dirty="0"/>
              <a:t>约等于</a:t>
            </a:r>
            <a:r>
              <a:rPr lang="en-US" altLang="zh-CN" b="1" dirty="0"/>
              <a:t>10N/kg</a:t>
            </a:r>
          </a:p>
        </p:txBody>
      </p:sp>
      <p:sp>
        <p:nvSpPr>
          <p:cNvPr id="17" name="矩形 16"/>
          <p:cNvSpPr/>
          <p:nvPr/>
        </p:nvSpPr>
        <p:spPr>
          <a:xfrm>
            <a:off x="6391275" y="1190536"/>
            <a:ext cx="5457825" cy="3046988"/>
          </a:xfrm>
          <a:prstGeom prst="rect">
            <a:avLst/>
          </a:prstGeom>
          <a:ln w="19050">
            <a:solidFill>
              <a:schemeClr val="accent2"/>
            </a:solidFill>
          </a:ln>
        </p:spPr>
        <p:txBody>
          <a:bodyPr wrap="square">
            <a:spAutoFit/>
          </a:bodyPr>
          <a:lstStyle/>
          <a:p>
            <a:r>
              <a:rPr lang="zh-CN" altLang="en-US" sz="2400" b="1" dirty="0">
                <a:latin typeface="仿宋" pitchFamily="49" charset="-122"/>
                <a:ea typeface="仿宋" pitchFamily="49" charset="-122"/>
                <a:cs typeface="Calibri" pitchFamily="34" charset="0"/>
              </a:rPr>
              <a:t>例</a:t>
            </a:r>
            <a:r>
              <a:rPr lang="en-US" altLang="zh-CN" sz="2400" b="1" dirty="0">
                <a:latin typeface="仿宋" pitchFamily="49" charset="-122"/>
                <a:ea typeface="仿宋" pitchFamily="49" charset="-122"/>
                <a:cs typeface="Calibri" pitchFamily="34" charset="0"/>
              </a:rPr>
              <a:t>1</a:t>
            </a:r>
            <a:r>
              <a:rPr lang="zh-CN" altLang="en-US" sz="2400" b="1" dirty="0">
                <a:latin typeface="仿宋" pitchFamily="49" charset="-122"/>
                <a:ea typeface="仿宋" pitchFamily="49" charset="-122"/>
                <a:cs typeface="Calibri" pitchFamily="34" charset="0"/>
              </a:rPr>
              <a:t>：</a:t>
            </a:r>
            <a:r>
              <a:rPr lang="zh-CN" altLang="en-US" sz="2400" b="1" dirty="0">
                <a:latin typeface="仿宋" pitchFamily="49" charset="-122"/>
                <a:ea typeface="仿宋" pitchFamily="49" charset="-122"/>
              </a:rPr>
              <a:t>学习物理知识利用培养同学们善于观察生活的习惯，下列常见物品估测中</a:t>
            </a:r>
            <a:r>
              <a:rPr lang="zh-CN" altLang="en-US" sz="2400" b="1" dirty="0">
                <a:solidFill>
                  <a:srgbClr val="FF0000"/>
                </a:solidFill>
                <a:latin typeface="仿宋" pitchFamily="49" charset="-122"/>
                <a:ea typeface="仿宋" pitchFamily="49" charset="-122"/>
              </a:rPr>
              <a:t>不</a:t>
            </a:r>
            <a:r>
              <a:rPr lang="zh-CN" altLang="en-US" sz="2400" b="1" dirty="0">
                <a:latin typeface="仿宋" pitchFamily="49" charset="-122"/>
                <a:ea typeface="仿宋" pitchFamily="49" charset="-122"/>
              </a:rPr>
              <a:t>符合实际情况的是（     ）</a:t>
            </a:r>
            <a:endParaRPr lang="en-US" altLang="zh-CN" sz="2400" b="1" dirty="0">
              <a:latin typeface="仿宋" pitchFamily="49" charset="-122"/>
              <a:ea typeface="仿宋" pitchFamily="49" charset="-122"/>
            </a:endParaRPr>
          </a:p>
          <a:p>
            <a:endParaRPr lang="en-US" altLang="zh-CN" sz="2400" b="1" dirty="0">
              <a:latin typeface="仿宋" pitchFamily="49" charset="-122"/>
              <a:ea typeface="仿宋" pitchFamily="49" charset="-122"/>
            </a:endParaRPr>
          </a:p>
          <a:p>
            <a:r>
              <a:rPr lang="en-US" altLang="zh-CN" sz="2400" b="1" dirty="0">
                <a:latin typeface="仿宋" pitchFamily="49" charset="-122"/>
                <a:ea typeface="仿宋" pitchFamily="49" charset="-122"/>
              </a:rPr>
              <a:t>A</a:t>
            </a:r>
            <a:r>
              <a:rPr lang="zh-CN" altLang="en-US" sz="2400" b="1" dirty="0">
                <a:latin typeface="仿宋" pitchFamily="49" charset="-122"/>
                <a:ea typeface="仿宋" pitchFamily="49" charset="-122"/>
              </a:rPr>
              <a:t>、一个鸡蛋质量约为</a:t>
            </a:r>
            <a:r>
              <a:rPr lang="en-US" sz="2400" b="1" dirty="0">
                <a:latin typeface="仿宋" pitchFamily="49" charset="-122"/>
                <a:ea typeface="仿宋" pitchFamily="49" charset="-122"/>
              </a:rPr>
              <a:t>50g</a:t>
            </a:r>
            <a:endParaRPr lang="zh-CN" altLang="en-US" sz="2400" b="1" dirty="0">
              <a:latin typeface="仿宋" pitchFamily="49" charset="-122"/>
              <a:ea typeface="仿宋" pitchFamily="49" charset="-122"/>
            </a:endParaRPr>
          </a:p>
          <a:p>
            <a:r>
              <a:rPr lang="en-US" altLang="zh-CN" sz="2400" b="1" dirty="0">
                <a:latin typeface="仿宋" pitchFamily="49" charset="-122"/>
                <a:ea typeface="仿宋" pitchFamily="49" charset="-122"/>
              </a:rPr>
              <a:t>B</a:t>
            </a:r>
            <a:r>
              <a:rPr lang="zh-CN" altLang="en-US" sz="2400" b="1" dirty="0">
                <a:latin typeface="仿宋" pitchFamily="49" charset="-122"/>
                <a:ea typeface="仿宋" pitchFamily="49" charset="-122"/>
              </a:rPr>
              <a:t>、一名中学生的重力约为</a:t>
            </a:r>
            <a:r>
              <a:rPr lang="en-US" altLang="zh-CN" sz="2400" b="1" dirty="0">
                <a:latin typeface="仿宋" pitchFamily="49" charset="-122"/>
                <a:ea typeface="仿宋" pitchFamily="49" charset="-122"/>
              </a:rPr>
              <a:t>500N</a:t>
            </a:r>
            <a:endParaRPr lang="zh-CN" altLang="en-US" sz="2400" b="1" dirty="0">
              <a:latin typeface="仿宋" pitchFamily="49" charset="-122"/>
              <a:ea typeface="仿宋" pitchFamily="49" charset="-122"/>
            </a:endParaRPr>
          </a:p>
          <a:p>
            <a:r>
              <a:rPr lang="en-US" altLang="zh-CN" sz="2400" b="1" dirty="0">
                <a:latin typeface="仿宋" pitchFamily="49" charset="-122"/>
                <a:ea typeface="仿宋" pitchFamily="49" charset="-122"/>
              </a:rPr>
              <a:t>C</a:t>
            </a:r>
            <a:r>
              <a:rPr lang="zh-CN" altLang="en-US" sz="2400" b="1" dirty="0">
                <a:latin typeface="仿宋" pitchFamily="49" charset="-122"/>
                <a:ea typeface="仿宋" pitchFamily="49" charset="-122"/>
              </a:rPr>
              <a:t>、物理课本质量约为</a:t>
            </a:r>
            <a:r>
              <a:rPr lang="en-US" sz="2400" b="1" dirty="0">
                <a:latin typeface="仿宋" pitchFamily="49" charset="-122"/>
                <a:ea typeface="仿宋" pitchFamily="49" charset="-122"/>
              </a:rPr>
              <a:t>3</a:t>
            </a:r>
            <a:r>
              <a:rPr lang="en-US" altLang="zh-CN" sz="2400" b="1" dirty="0">
                <a:latin typeface="仿宋" pitchFamily="49" charset="-122"/>
                <a:ea typeface="仿宋" pitchFamily="49" charset="-122"/>
              </a:rPr>
              <a:t>kg</a:t>
            </a:r>
            <a:endParaRPr lang="zh-CN" altLang="en-US" sz="2400" b="1" dirty="0">
              <a:latin typeface="仿宋" pitchFamily="49" charset="-122"/>
              <a:ea typeface="仿宋" pitchFamily="49" charset="-122"/>
            </a:endParaRPr>
          </a:p>
          <a:p>
            <a:r>
              <a:rPr lang="en-US" altLang="zh-CN" sz="2400" b="1" dirty="0">
                <a:latin typeface="仿宋" pitchFamily="49" charset="-122"/>
                <a:ea typeface="仿宋" pitchFamily="49" charset="-122"/>
              </a:rPr>
              <a:t>D</a:t>
            </a:r>
            <a:r>
              <a:rPr lang="zh-CN" altLang="en-US" sz="2400" b="1" dirty="0">
                <a:latin typeface="仿宋" pitchFamily="49" charset="-122"/>
                <a:ea typeface="仿宋" pitchFamily="49" charset="-122"/>
              </a:rPr>
              <a:t>、一只普通母鸡的质量约为</a:t>
            </a:r>
            <a:r>
              <a:rPr lang="en-US" sz="2400" b="1" dirty="0">
                <a:latin typeface="仿宋" pitchFamily="49" charset="-122"/>
                <a:ea typeface="仿宋" pitchFamily="49" charset="-122"/>
              </a:rPr>
              <a:t>2kg</a:t>
            </a:r>
            <a:endParaRPr lang="zh-CN" altLang="en-US" sz="2400" b="1" dirty="0">
              <a:latin typeface="仿宋" pitchFamily="49" charset="-122"/>
              <a:ea typeface="仿宋" pitchFamily="49" charset="-122"/>
            </a:endParaRPr>
          </a:p>
        </p:txBody>
      </p:sp>
      <p:grpSp>
        <p:nvGrpSpPr>
          <p:cNvPr id="36" name="组合 35"/>
          <p:cNvGrpSpPr/>
          <p:nvPr/>
        </p:nvGrpSpPr>
        <p:grpSpPr>
          <a:xfrm>
            <a:off x="609599" y="2219325"/>
            <a:ext cx="2876551" cy="409576"/>
            <a:chOff x="609599" y="2219325"/>
            <a:chExt cx="2876551" cy="409576"/>
          </a:xfrm>
        </p:grpSpPr>
        <p:sp>
          <p:nvSpPr>
            <p:cNvPr id="19" name="矩形 18"/>
            <p:cNvSpPr/>
            <p:nvPr/>
          </p:nvSpPr>
          <p:spPr>
            <a:xfrm>
              <a:off x="609599" y="2352677"/>
              <a:ext cx="1962151"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21" name="TextBox 20"/>
            <p:cNvSpPr txBox="1"/>
            <p:nvPr/>
          </p:nvSpPr>
          <p:spPr>
            <a:xfrm>
              <a:off x="2609850" y="2219325"/>
              <a:ext cx="876300" cy="369332"/>
            </a:xfrm>
            <a:prstGeom prst="rect">
              <a:avLst/>
            </a:prstGeom>
            <a:solidFill>
              <a:srgbClr val="FFFF00"/>
            </a:solidFill>
          </p:spPr>
          <p:txBody>
            <a:bodyPr wrap="square" rtlCol="0">
              <a:spAutoFit/>
            </a:bodyPr>
            <a:lstStyle/>
            <a:p>
              <a:r>
                <a:rPr lang="en-US" altLang="zh-CN" b="1" dirty="0"/>
                <a:t>80mg</a:t>
              </a:r>
              <a:endParaRPr lang="zh-CN" altLang="en-US" b="1" dirty="0"/>
            </a:p>
          </p:txBody>
        </p:sp>
      </p:grpSp>
      <p:sp>
        <p:nvSpPr>
          <p:cNvPr id="22" name="TextBox 21"/>
          <p:cNvSpPr txBox="1"/>
          <p:nvPr/>
        </p:nvSpPr>
        <p:spPr>
          <a:xfrm>
            <a:off x="6905625" y="5372098"/>
            <a:ext cx="4333875" cy="369332"/>
          </a:xfrm>
          <a:prstGeom prst="rect">
            <a:avLst/>
          </a:prstGeom>
          <a:solidFill>
            <a:srgbClr val="92D050"/>
          </a:solidFill>
        </p:spPr>
        <p:txBody>
          <a:bodyPr wrap="square" rtlCol="0">
            <a:spAutoFit/>
          </a:bodyPr>
          <a:lstStyle/>
          <a:p>
            <a:r>
              <a:rPr lang="zh-CN" altLang="en-US" b="1" dirty="0"/>
              <a:t>小贴士：物理课本质量约为</a:t>
            </a:r>
            <a:r>
              <a:rPr lang="en-US" altLang="zh-CN" b="1" dirty="0"/>
              <a:t>300g~400g</a:t>
            </a:r>
          </a:p>
        </p:txBody>
      </p:sp>
      <p:sp>
        <p:nvSpPr>
          <p:cNvPr id="26" name="TextBox 25"/>
          <p:cNvSpPr txBox="1"/>
          <p:nvPr/>
        </p:nvSpPr>
        <p:spPr>
          <a:xfrm>
            <a:off x="10467975" y="3543300"/>
            <a:ext cx="1724025" cy="369332"/>
          </a:xfrm>
          <a:prstGeom prst="rect">
            <a:avLst/>
          </a:prstGeom>
          <a:solidFill>
            <a:srgbClr val="00B0F0"/>
          </a:solidFill>
        </p:spPr>
        <p:txBody>
          <a:bodyPr wrap="square" rtlCol="0">
            <a:spAutoFit/>
          </a:bodyPr>
          <a:lstStyle/>
          <a:p>
            <a:r>
              <a:rPr lang="en-US" altLang="zh-CN" b="1" dirty="0"/>
              <a:t>3kg=60</a:t>
            </a:r>
            <a:r>
              <a:rPr lang="zh-CN" altLang="en-US" b="1" dirty="0"/>
              <a:t>个鸡蛋</a:t>
            </a:r>
            <a:endParaRPr lang="zh-CN" altLang="en-US" dirty="0"/>
          </a:p>
        </p:txBody>
      </p:sp>
      <p:sp>
        <p:nvSpPr>
          <p:cNvPr id="33" name="TextBox 32"/>
          <p:cNvSpPr txBox="1"/>
          <p:nvPr/>
        </p:nvSpPr>
        <p:spPr>
          <a:xfrm>
            <a:off x="9953625" y="2562225"/>
            <a:ext cx="543739" cy="523220"/>
          </a:xfrm>
          <a:prstGeom prst="rect">
            <a:avLst/>
          </a:prstGeom>
          <a:noFill/>
        </p:spPr>
        <p:txBody>
          <a:bodyPr wrap="none" rtlCol="0">
            <a:spAutoFit/>
          </a:bodyPr>
          <a:lstStyle/>
          <a:p>
            <a:r>
              <a:rPr lang="zh-CN" altLang="en-US" sz="2800" b="1" dirty="0">
                <a:solidFill>
                  <a:srgbClr val="FF0000"/>
                </a:solidFill>
              </a:rPr>
              <a:t>√</a:t>
            </a:r>
          </a:p>
        </p:txBody>
      </p:sp>
      <p:grpSp>
        <p:nvGrpSpPr>
          <p:cNvPr id="35" name="组合 34"/>
          <p:cNvGrpSpPr/>
          <p:nvPr/>
        </p:nvGrpSpPr>
        <p:grpSpPr>
          <a:xfrm>
            <a:off x="3505199" y="1704975"/>
            <a:ext cx="2314576" cy="369332"/>
            <a:chOff x="3505199" y="1704975"/>
            <a:chExt cx="2314576" cy="369332"/>
          </a:xfrm>
        </p:grpSpPr>
        <p:sp>
          <p:nvSpPr>
            <p:cNvPr id="10" name="矩形 9"/>
            <p:cNvSpPr/>
            <p:nvPr/>
          </p:nvSpPr>
          <p:spPr>
            <a:xfrm>
              <a:off x="3505199" y="1771652"/>
              <a:ext cx="2314576" cy="276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chemeClr val="bg1"/>
                </a:solidFill>
              </a:endParaRPr>
            </a:p>
          </p:txBody>
        </p:sp>
        <p:sp>
          <p:nvSpPr>
            <p:cNvPr id="34" name="TextBox 33"/>
            <p:cNvSpPr txBox="1"/>
            <p:nvPr/>
          </p:nvSpPr>
          <p:spPr>
            <a:xfrm>
              <a:off x="4152900" y="1704975"/>
              <a:ext cx="702436" cy="369332"/>
            </a:xfrm>
            <a:prstGeom prst="rect">
              <a:avLst/>
            </a:prstGeom>
            <a:noFill/>
          </p:spPr>
          <p:txBody>
            <a:bodyPr wrap="none" rtlCol="0">
              <a:spAutoFit/>
            </a:bodyPr>
            <a:lstStyle/>
            <a:p>
              <a:r>
                <a:rPr lang="en-US" altLang="zh-CN" b="1" dirty="0"/>
                <a:t>50kg</a:t>
              </a:r>
              <a:endParaRPr lang="zh-CN" altLang="en-US" b="1" dirty="0"/>
            </a:p>
          </p:txBody>
        </p:sp>
      </p:grpSp>
      <p:sp>
        <p:nvSpPr>
          <p:cNvPr id="40" name="TextBox 39"/>
          <p:cNvSpPr txBox="1"/>
          <p:nvPr/>
        </p:nvSpPr>
        <p:spPr>
          <a:xfrm>
            <a:off x="6791324" y="4486275"/>
            <a:ext cx="3190876" cy="707886"/>
          </a:xfrm>
          <a:prstGeom prst="rect">
            <a:avLst/>
          </a:prstGeom>
          <a:noFill/>
        </p:spPr>
        <p:txBody>
          <a:bodyPr wrap="square" rtlCol="0">
            <a:spAutoFit/>
          </a:bodyPr>
          <a:lstStyle/>
          <a:p>
            <a:r>
              <a:rPr lang="en-US" altLang="zh-CN" sz="2000" dirty="0">
                <a:latin typeface="+mn-ea"/>
              </a:rPr>
              <a:t>G=mg=50kg ⅹ10N/kg</a:t>
            </a:r>
          </a:p>
          <a:p>
            <a:r>
              <a:rPr lang="en-US" altLang="zh-CN" sz="2000" dirty="0">
                <a:latin typeface="+mn-ea"/>
              </a:rPr>
              <a:t>          =500N</a:t>
            </a:r>
          </a:p>
        </p:txBody>
      </p:sp>
      <p:sp>
        <p:nvSpPr>
          <p:cNvPr id="41" name="TextBox 40"/>
          <p:cNvSpPr txBox="1"/>
          <p:nvPr/>
        </p:nvSpPr>
        <p:spPr>
          <a:xfrm>
            <a:off x="10668000" y="302895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42" name="TextBox 41"/>
          <p:cNvSpPr txBox="1"/>
          <p:nvPr/>
        </p:nvSpPr>
        <p:spPr>
          <a:xfrm>
            <a:off x="9782175" y="330517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3" name="TextBox 42"/>
          <p:cNvSpPr txBox="1"/>
          <p:nvPr/>
        </p:nvSpPr>
        <p:spPr>
          <a:xfrm>
            <a:off x="10744200" y="379095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44" name="TextBox 43"/>
          <p:cNvSpPr txBox="1"/>
          <p:nvPr/>
        </p:nvSpPr>
        <p:spPr>
          <a:xfrm>
            <a:off x="10096500" y="1943100"/>
            <a:ext cx="375424" cy="461665"/>
          </a:xfrm>
          <a:prstGeom prst="rect">
            <a:avLst/>
          </a:prstGeom>
          <a:noFill/>
        </p:spPr>
        <p:txBody>
          <a:bodyPr wrap="none" rtlCol="0">
            <a:spAutoFit/>
          </a:bodyPr>
          <a:lstStyle/>
          <a:p>
            <a:r>
              <a:rPr lang="en-US" altLang="zh-CN" sz="2400" b="1" dirty="0">
                <a:solidFill>
                  <a:srgbClr val="FF0000"/>
                </a:solidFill>
              </a:rPr>
              <a:t>C</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499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2" grpId="0" animBg="1"/>
      <p:bldP spid="26" grpId="0" animBg="1"/>
      <p:bldP spid="33"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0" y="12954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73038"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Calibri" pitchFamily="34" charset="0"/>
                <a:ea typeface="宋体" pitchFamily="2" charset="-122"/>
                <a:cs typeface="Calibri" pitchFamily="34" charset="0"/>
              </a:rPr>
              <a:t>	</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cxnSp>
        <p:nvCxnSpPr>
          <p:cNvPr id="9" name="直接连接符 8"/>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8600" y="133350"/>
            <a:ext cx="3211135" cy="646331"/>
          </a:xfrm>
          <a:prstGeom prst="rect">
            <a:avLst/>
          </a:prstGeom>
          <a:noFill/>
        </p:spPr>
        <p:txBody>
          <a:bodyPr wrap="none" rtlCol="0">
            <a:spAutoFit/>
          </a:bodyPr>
          <a:lstStyle/>
          <a:p>
            <a:r>
              <a:rPr lang="en-US" altLang="zh-CN" sz="3600" b="1" dirty="0"/>
              <a:t>4</a:t>
            </a:r>
            <a:r>
              <a:rPr lang="zh-CN" altLang="en-US" sz="3600" b="1" dirty="0"/>
              <a:t>、质量和重力</a:t>
            </a:r>
          </a:p>
        </p:txBody>
      </p:sp>
      <p:grpSp>
        <p:nvGrpSpPr>
          <p:cNvPr id="20" name="组合 19"/>
          <p:cNvGrpSpPr/>
          <p:nvPr/>
        </p:nvGrpSpPr>
        <p:grpSpPr>
          <a:xfrm>
            <a:off x="142876" y="1130975"/>
            <a:ext cx="8610598" cy="2554545"/>
            <a:chOff x="5282356" y="3863460"/>
            <a:chExt cx="7812558" cy="2554545"/>
          </a:xfrm>
        </p:grpSpPr>
        <p:sp>
          <p:nvSpPr>
            <p:cNvPr id="21" name="矩形 20"/>
            <p:cNvSpPr/>
            <p:nvPr/>
          </p:nvSpPr>
          <p:spPr>
            <a:xfrm>
              <a:off x="6018361" y="3863460"/>
              <a:ext cx="7076553" cy="255454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zh-CN" altLang="en-US" sz="2000" b="1" dirty="0">
                  <a:latin typeface="仿宋" pitchFamily="49" charset="-122"/>
                  <a:ea typeface="仿宋" pitchFamily="49" charset="-122"/>
                  <a:cs typeface="Calibri" pitchFamily="34" charset="0"/>
                </a:rPr>
                <a:t>例</a:t>
              </a:r>
              <a:r>
                <a:rPr lang="en-US" altLang="zh-CN" sz="2000" b="1" dirty="0">
                  <a:latin typeface="仿宋" pitchFamily="49" charset="-122"/>
                  <a:ea typeface="仿宋" pitchFamily="49" charset="-122"/>
                  <a:cs typeface="Calibri" pitchFamily="34" charset="0"/>
                </a:rPr>
                <a:t>2</a:t>
              </a:r>
              <a:r>
                <a:rPr lang="zh-CN" altLang="en-US" sz="2000" b="1" dirty="0">
                  <a:latin typeface="仿宋" pitchFamily="49" charset="-122"/>
                  <a:ea typeface="仿宋" pitchFamily="49" charset="-122"/>
                  <a:cs typeface="Calibri" pitchFamily="34" charset="0"/>
                </a:rPr>
                <a:t>：下列生活常识，最接近实际的是（      ）</a:t>
              </a:r>
              <a:endParaRPr lang="en-US" altLang="zh-CN" sz="2000" b="1" dirty="0">
                <a:latin typeface="仿宋" pitchFamily="49" charset="-122"/>
                <a:ea typeface="仿宋" pitchFamily="49" charset="-122"/>
                <a:cs typeface="Calibri" pitchFamily="34" charset="0"/>
              </a:endParaRPr>
            </a:p>
            <a:p>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A</a:t>
              </a:r>
              <a:r>
                <a:rPr lang="zh-CN" altLang="en-US" sz="2000" b="1" dirty="0">
                  <a:latin typeface="仿宋" pitchFamily="49" charset="-122"/>
                  <a:ea typeface="仿宋" pitchFamily="49" charset="-122"/>
                </a:rPr>
                <a:t>、一张物理答题卡的质量约为</a:t>
              </a:r>
              <a:r>
                <a:rPr lang="en-US" altLang="zh-CN" sz="2000" b="1" dirty="0">
                  <a:latin typeface="仿宋" pitchFamily="49" charset="-122"/>
                  <a:ea typeface="仿宋" pitchFamily="49" charset="-122"/>
                </a:rPr>
                <a:t>50g</a:t>
              </a:r>
            </a:p>
            <a:p>
              <a:r>
                <a:rPr lang="en-US" altLang="zh-CN" sz="2000" b="1" dirty="0">
                  <a:latin typeface="仿宋" pitchFamily="49" charset="-122"/>
                  <a:ea typeface="仿宋" pitchFamily="49" charset="-122"/>
                </a:rPr>
                <a:t>B</a:t>
              </a:r>
              <a:r>
                <a:rPr lang="zh-CN" altLang="en-US" sz="2000" b="1" dirty="0">
                  <a:latin typeface="仿宋" pitchFamily="49" charset="-122"/>
                  <a:ea typeface="仿宋" pitchFamily="49" charset="-122"/>
                </a:rPr>
                <a:t>、教室中椅子的质量约为</a:t>
              </a:r>
              <a:r>
                <a:rPr lang="en-US" altLang="zh-CN" sz="2000" b="1" dirty="0">
                  <a:latin typeface="仿宋" pitchFamily="49" charset="-122"/>
                  <a:ea typeface="仿宋" pitchFamily="49" charset="-122"/>
                </a:rPr>
                <a:t>50kg</a:t>
              </a:r>
            </a:p>
            <a:p>
              <a:r>
                <a:rPr lang="en-US" altLang="zh-CN" sz="2000" b="1" dirty="0">
                  <a:latin typeface="仿宋" pitchFamily="49" charset="-122"/>
                  <a:ea typeface="仿宋" pitchFamily="49" charset="-122"/>
                </a:rPr>
                <a:t>C</a:t>
              </a:r>
              <a:r>
                <a:rPr lang="zh-CN" altLang="en-US" sz="2000" b="1" dirty="0">
                  <a:latin typeface="仿宋" pitchFamily="49" charset="-122"/>
                  <a:ea typeface="仿宋" pitchFamily="49" charset="-122"/>
                </a:rPr>
                <a:t>、乒乓球被誉为我国“国球” ，一个乒乓球的质量约为</a:t>
              </a:r>
              <a:r>
                <a:rPr lang="en-US" altLang="zh-CN" sz="2000" b="1" dirty="0">
                  <a:latin typeface="仿宋" pitchFamily="49" charset="-122"/>
                  <a:ea typeface="仿宋" pitchFamily="49" charset="-122"/>
                </a:rPr>
                <a:t>3g</a:t>
              </a:r>
            </a:p>
            <a:p>
              <a:r>
                <a:rPr lang="en-US" altLang="zh-CN" sz="2000" b="1" dirty="0">
                  <a:latin typeface="仿宋" pitchFamily="49" charset="-122"/>
                  <a:ea typeface="仿宋" pitchFamily="49" charset="-122"/>
                </a:rPr>
                <a:t>D</a:t>
              </a:r>
              <a:r>
                <a:rPr lang="zh-CN" altLang="en-US" sz="2000" b="1" dirty="0">
                  <a:latin typeface="仿宋" pitchFamily="49" charset="-122"/>
                  <a:ea typeface="仿宋" pitchFamily="49" charset="-122"/>
                </a:rPr>
                <a:t>、教室中黑板擦的重力约为</a:t>
              </a:r>
              <a:r>
                <a:rPr lang="en-US" altLang="zh-CN" sz="2000" b="1" dirty="0">
                  <a:latin typeface="仿宋" pitchFamily="49" charset="-122"/>
                  <a:ea typeface="仿宋" pitchFamily="49" charset="-122"/>
                </a:rPr>
                <a:t>100N</a:t>
              </a:r>
            </a:p>
            <a:p>
              <a:endParaRPr lang="en-US" altLang="zh-CN" sz="2000" b="1" dirty="0">
                <a:latin typeface="仿宋" pitchFamily="49" charset="-122"/>
                <a:ea typeface="仿宋" pitchFamily="49" charset="-122"/>
              </a:endParaRPr>
            </a:p>
            <a:p>
              <a:endParaRPr lang="en-US" altLang="zh-CN" sz="2000" b="1" dirty="0">
                <a:latin typeface="仿宋" pitchFamily="49" charset="-122"/>
                <a:ea typeface="仿宋" pitchFamily="49" charset="-122"/>
              </a:endParaRPr>
            </a:p>
          </p:txBody>
        </p:sp>
        <p:sp>
          <p:nvSpPr>
            <p:cNvPr id="22" name="TextBox 21"/>
            <p:cNvSpPr txBox="1"/>
            <p:nvPr/>
          </p:nvSpPr>
          <p:spPr>
            <a:xfrm>
              <a:off x="5282356" y="4876800"/>
              <a:ext cx="1037067" cy="307777"/>
            </a:xfrm>
            <a:prstGeom prst="rect">
              <a:avLst/>
            </a:prstGeom>
            <a:noFill/>
            <a:ln w="19050">
              <a:solidFill>
                <a:srgbClr val="A725DB"/>
              </a:solidFill>
            </a:ln>
          </p:spPr>
          <p:txBody>
            <a:bodyPr wrap="square" rtlCol="0">
              <a:spAutoFit/>
            </a:bodyPr>
            <a:lstStyle/>
            <a:p>
              <a:r>
                <a:rPr lang="en-US" altLang="zh-CN" sz="1400" b="1" dirty="0">
                  <a:latin typeface="仿宋" pitchFamily="49" charset="-122"/>
                  <a:ea typeface="仿宋" pitchFamily="49" charset="-122"/>
                </a:rPr>
                <a:t>2016</a:t>
              </a:r>
              <a:r>
                <a:rPr lang="zh-CN" altLang="en-US" sz="1400" b="1" dirty="0">
                  <a:latin typeface="仿宋" pitchFamily="49" charset="-122"/>
                  <a:ea typeface="仿宋" pitchFamily="49" charset="-122"/>
                </a:rPr>
                <a:t>天津</a:t>
              </a:r>
            </a:p>
          </p:txBody>
        </p:sp>
      </p:grpSp>
      <p:sp>
        <p:nvSpPr>
          <p:cNvPr id="23" name="TextBox 22"/>
          <p:cNvSpPr txBox="1"/>
          <p:nvPr/>
        </p:nvSpPr>
        <p:spPr>
          <a:xfrm>
            <a:off x="5391150" y="1219200"/>
            <a:ext cx="830677" cy="461665"/>
          </a:xfrm>
          <a:prstGeom prst="rect">
            <a:avLst/>
          </a:prstGeom>
          <a:noFill/>
        </p:spPr>
        <p:txBody>
          <a:bodyPr wrap="none" rtlCol="0">
            <a:spAutoFit/>
          </a:bodyPr>
          <a:lstStyle/>
          <a:p>
            <a:r>
              <a:rPr lang="en-US" altLang="zh-CN" sz="2400" b="1" dirty="0">
                <a:solidFill>
                  <a:srgbClr val="FF0000"/>
                </a:solidFill>
              </a:rPr>
              <a:t>     C</a:t>
            </a:r>
            <a:endParaRPr lang="zh-CN" altLang="en-US" sz="2400" b="1" dirty="0">
              <a:solidFill>
                <a:srgbClr val="FF0000"/>
              </a:solidFill>
            </a:endParaRPr>
          </a:p>
        </p:txBody>
      </p:sp>
      <p:grpSp>
        <p:nvGrpSpPr>
          <p:cNvPr id="24" name="组合 23"/>
          <p:cNvGrpSpPr/>
          <p:nvPr/>
        </p:nvGrpSpPr>
        <p:grpSpPr>
          <a:xfrm>
            <a:off x="4943476" y="1524000"/>
            <a:ext cx="2171699" cy="707886"/>
            <a:chOff x="9258300" y="4657725"/>
            <a:chExt cx="2171699" cy="707886"/>
          </a:xfrm>
        </p:grpSpPr>
        <p:sp>
          <p:nvSpPr>
            <p:cNvPr id="25" name="TextBox 24"/>
            <p:cNvSpPr txBox="1"/>
            <p:nvPr/>
          </p:nvSpPr>
          <p:spPr>
            <a:xfrm>
              <a:off x="9810750" y="4819650"/>
              <a:ext cx="1619249" cy="369332"/>
            </a:xfrm>
            <a:prstGeom prst="rect">
              <a:avLst/>
            </a:prstGeom>
            <a:solidFill>
              <a:srgbClr val="00B0F0"/>
            </a:solidFill>
          </p:spPr>
          <p:txBody>
            <a:bodyPr wrap="square" rtlCol="0">
              <a:spAutoFit/>
            </a:bodyPr>
            <a:lstStyle/>
            <a:p>
              <a:r>
                <a:rPr lang="en-US" altLang="zh-CN" b="1" dirty="0"/>
                <a:t>50g=1</a:t>
              </a:r>
              <a:r>
                <a:rPr lang="zh-CN" altLang="en-US" b="1" dirty="0"/>
                <a:t>个鸡蛋</a:t>
              </a:r>
              <a:endParaRPr lang="zh-CN" altLang="en-US" dirty="0"/>
            </a:p>
          </p:txBody>
        </p:sp>
        <p:sp>
          <p:nvSpPr>
            <p:cNvPr id="26" name="TextBox 25"/>
            <p:cNvSpPr txBox="1"/>
            <p:nvPr/>
          </p:nvSpPr>
          <p:spPr>
            <a:xfrm>
              <a:off x="9258300" y="4657725"/>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grpSp>
      <p:grpSp>
        <p:nvGrpSpPr>
          <p:cNvPr id="27" name="组合 26"/>
          <p:cNvGrpSpPr/>
          <p:nvPr/>
        </p:nvGrpSpPr>
        <p:grpSpPr>
          <a:xfrm>
            <a:off x="4752976" y="1990725"/>
            <a:ext cx="2143123" cy="707886"/>
            <a:chOff x="9667876" y="4524375"/>
            <a:chExt cx="2143123" cy="707886"/>
          </a:xfrm>
        </p:grpSpPr>
        <p:sp>
          <p:nvSpPr>
            <p:cNvPr id="28" name="TextBox 27"/>
            <p:cNvSpPr txBox="1"/>
            <p:nvPr/>
          </p:nvSpPr>
          <p:spPr>
            <a:xfrm>
              <a:off x="10191750" y="4629150"/>
              <a:ext cx="1619249" cy="369332"/>
            </a:xfrm>
            <a:prstGeom prst="rect">
              <a:avLst/>
            </a:prstGeom>
            <a:solidFill>
              <a:srgbClr val="00B0F0"/>
            </a:solidFill>
          </p:spPr>
          <p:txBody>
            <a:bodyPr wrap="square" rtlCol="0">
              <a:spAutoFit/>
            </a:bodyPr>
            <a:lstStyle/>
            <a:p>
              <a:r>
                <a:rPr lang="en-US" altLang="zh-CN" b="1" dirty="0"/>
                <a:t>50kg=1</a:t>
              </a:r>
              <a:r>
                <a:rPr lang="zh-CN" altLang="en-US" b="1" dirty="0"/>
                <a:t>个人</a:t>
              </a:r>
              <a:endParaRPr lang="zh-CN" altLang="en-US" dirty="0"/>
            </a:p>
          </p:txBody>
        </p:sp>
        <p:sp>
          <p:nvSpPr>
            <p:cNvPr id="29" name="TextBox 28"/>
            <p:cNvSpPr txBox="1"/>
            <p:nvPr/>
          </p:nvSpPr>
          <p:spPr>
            <a:xfrm>
              <a:off x="9667876" y="4524375"/>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grpSp>
      <p:grpSp>
        <p:nvGrpSpPr>
          <p:cNvPr id="30" name="组合 29"/>
          <p:cNvGrpSpPr/>
          <p:nvPr/>
        </p:nvGrpSpPr>
        <p:grpSpPr>
          <a:xfrm>
            <a:off x="7953375" y="2409825"/>
            <a:ext cx="2363014" cy="523220"/>
            <a:chOff x="7172325" y="5286375"/>
            <a:chExt cx="2363014" cy="523220"/>
          </a:xfrm>
        </p:grpSpPr>
        <p:sp>
          <p:nvSpPr>
            <p:cNvPr id="31" name="TextBox 30"/>
            <p:cNvSpPr txBox="1"/>
            <p:nvPr/>
          </p:nvSpPr>
          <p:spPr>
            <a:xfrm>
              <a:off x="7172325" y="5372100"/>
              <a:ext cx="1800493" cy="369332"/>
            </a:xfrm>
            <a:prstGeom prst="rect">
              <a:avLst/>
            </a:prstGeom>
            <a:solidFill>
              <a:srgbClr val="92D050"/>
            </a:solidFill>
            <a:ln>
              <a:solidFill>
                <a:srgbClr val="DC5ADF"/>
              </a:solidFill>
            </a:ln>
          </p:spPr>
          <p:txBody>
            <a:bodyPr wrap="none" rtlCol="0">
              <a:spAutoFit/>
            </a:bodyPr>
            <a:lstStyle/>
            <a:p>
              <a:r>
                <a:rPr lang="zh-CN" altLang="en-US" dirty="0"/>
                <a:t>和一元硬币对比</a:t>
              </a:r>
            </a:p>
          </p:txBody>
        </p:sp>
        <p:sp>
          <p:nvSpPr>
            <p:cNvPr id="32" name="TextBox 31"/>
            <p:cNvSpPr txBox="1"/>
            <p:nvPr/>
          </p:nvSpPr>
          <p:spPr>
            <a:xfrm>
              <a:off x="8991600" y="5286375"/>
              <a:ext cx="543739" cy="523220"/>
            </a:xfrm>
            <a:prstGeom prst="rect">
              <a:avLst/>
            </a:prstGeom>
            <a:noFill/>
          </p:spPr>
          <p:txBody>
            <a:bodyPr wrap="none" rtlCol="0">
              <a:spAutoFit/>
            </a:bodyPr>
            <a:lstStyle/>
            <a:p>
              <a:r>
                <a:rPr lang="zh-CN" altLang="en-US" sz="2800" b="1" dirty="0">
                  <a:solidFill>
                    <a:srgbClr val="FF0000"/>
                  </a:solidFill>
                </a:rPr>
                <a:t>√</a:t>
              </a:r>
            </a:p>
          </p:txBody>
        </p:sp>
      </p:grpSp>
      <p:grpSp>
        <p:nvGrpSpPr>
          <p:cNvPr id="33" name="组合 32"/>
          <p:cNvGrpSpPr/>
          <p:nvPr/>
        </p:nvGrpSpPr>
        <p:grpSpPr>
          <a:xfrm>
            <a:off x="4953001" y="2657475"/>
            <a:ext cx="2066924" cy="940832"/>
            <a:chOff x="9591676" y="5048250"/>
            <a:chExt cx="2066924" cy="940832"/>
          </a:xfrm>
        </p:grpSpPr>
        <p:sp>
          <p:nvSpPr>
            <p:cNvPr id="34" name="TextBox 33"/>
            <p:cNvSpPr txBox="1"/>
            <p:nvPr/>
          </p:nvSpPr>
          <p:spPr>
            <a:xfrm>
              <a:off x="9658350" y="5619750"/>
              <a:ext cx="2000250" cy="369332"/>
            </a:xfrm>
            <a:prstGeom prst="rect">
              <a:avLst/>
            </a:prstGeom>
            <a:solidFill>
              <a:srgbClr val="00B0F0"/>
            </a:solidFill>
          </p:spPr>
          <p:txBody>
            <a:bodyPr wrap="square" rtlCol="0">
              <a:spAutoFit/>
            </a:bodyPr>
            <a:lstStyle/>
            <a:p>
              <a:r>
                <a:rPr lang="en-US" altLang="zh-CN" b="1" dirty="0"/>
                <a:t>100N=200</a:t>
              </a:r>
              <a:r>
                <a:rPr lang="zh-CN" altLang="en-US" b="1" dirty="0"/>
                <a:t>个鸡蛋</a:t>
              </a:r>
              <a:endParaRPr lang="zh-CN" altLang="en-US" dirty="0"/>
            </a:p>
          </p:txBody>
        </p:sp>
        <p:sp>
          <p:nvSpPr>
            <p:cNvPr id="35" name="TextBox 34"/>
            <p:cNvSpPr txBox="1"/>
            <p:nvPr/>
          </p:nvSpPr>
          <p:spPr>
            <a:xfrm>
              <a:off x="9591676" y="5048250"/>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grpSp>
      <p:sp>
        <p:nvSpPr>
          <p:cNvPr id="36" name="TextBox 35"/>
          <p:cNvSpPr txBox="1"/>
          <p:nvPr/>
        </p:nvSpPr>
        <p:spPr>
          <a:xfrm>
            <a:off x="4143375" y="3230344"/>
            <a:ext cx="752475" cy="369332"/>
          </a:xfrm>
          <a:prstGeom prst="rect">
            <a:avLst/>
          </a:prstGeom>
          <a:solidFill>
            <a:srgbClr val="92D050"/>
          </a:solidFill>
        </p:spPr>
        <p:txBody>
          <a:bodyPr wrap="square" rtlCol="0">
            <a:spAutoFit/>
          </a:bodyPr>
          <a:lstStyle/>
          <a:p>
            <a:r>
              <a:rPr lang="en-US" altLang="zh-CN" dirty="0"/>
              <a:t>10Kg</a:t>
            </a:r>
          </a:p>
        </p:txBody>
      </p:sp>
      <p:grpSp>
        <p:nvGrpSpPr>
          <p:cNvPr id="37" name="组合 36"/>
          <p:cNvGrpSpPr/>
          <p:nvPr/>
        </p:nvGrpSpPr>
        <p:grpSpPr>
          <a:xfrm>
            <a:off x="180975" y="3942487"/>
            <a:ext cx="7648574" cy="1938992"/>
            <a:chOff x="2095500" y="4447312"/>
            <a:chExt cx="7648574" cy="1938992"/>
          </a:xfrm>
        </p:grpSpPr>
        <p:sp>
          <p:nvSpPr>
            <p:cNvPr id="8" name="TextBox 7"/>
            <p:cNvSpPr txBox="1"/>
            <p:nvPr/>
          </p:nvSpPr>
          <p:spPr>
            <a:xfrm>
              <a:off x="2095500" y="5819775"/>
              <a:ext cx="1038224" cy="523220"/>
            </a:xfrm>
            <a:prstGeom prst="rect">
              <a:avLst/>
            </a:prstGeom>
            <a:noFill/>
            <a:ln w="19050">
              <a:solidFill>
                <a:srgbClr val="A725DB"/>
              </a:solidFill>
            </a:ln>
          </p:spPr>
          <p:txBody>
            <a:bodyPr wrap="square" rtlCol="0">
              <a:spAutoFit/>
            </a:bodyPr>
            <a:lstStyle/>
            <a:p>
              <a:r>
                <a:rPr lang="en-US" altLang="zh-CN" sz="1400" b="1" dirty="0"/>
                <a:t>2014</a:t>
              </a:r>
              <a:r>
                <a:rPr lang="zh-CN" altLang="en-US" sz="1400" b="1" dirty="0"/>
                <a:t>、</a:t>
              </a:r>
              <a:r>
                <a:rPr lang="en-US" altLang="zh-CN" sz="1400" b="1" dirty="0"/>
                <a:t>15</a:t>
              </a:r>
              <a:r>
                <a:rPr lang="zh-CN" altLang="en-US" sz="1400" b="1" dirty="0"/>
                <a:t>天津</a:t>
              </a:r>
            </a:p>
          </p:txBody>
        </p:sp>
        <p:sp>
          <p:nvSpPr>
            <p:cNvPr id="12" name="矩形 11"/>
            <p:cNvSpPr/>
            <p:nvPr/>
          </p:nvSpPr>
          <p:spPr>
            <a:xfrm>
              <a:off x="3067049" y="4447312"/>
              <a:ext cx="6677025" cy="1938992"/>
            </a:xfrm>
            <a:prstGeom prst="rect">
              <a:avLst/>
            </a:prstGeom>
            <a:ln w="28575"/>
          </p:spPr>
          <p:style>
            <a:lnRef idx="2">
              <a:schemeClr val="accent5"/>
            </a:lnRef>
            <a:fillRef idx="1">
              <a:schemeClr val="lt1"/>
            </a:fillRef>
            <a:effectRef idx="0">
              <a:schemeClr val="accent5"/>
            </a:effectRef>
            <a:fontRef idx="minor">
              <a:schemeClr val="dk1"/>
            </a:fontRef>
          </p:style>
          <p:txBody>
            <a:bodyPr wrap="square">
              <a:spAutoFit/>
            </a:bodyPr>
            <a:lstStyle/>
            <a:p>
              <a:r>
                <a:rPr lang="zh-CN" altLang="en-US" sz="2000" b="1" dirty="0">
                  <a:latin typeface="仿宋" pitchFamily="49" charset="-122"/>
                  <a:ea typeface="仿宋" pitchFamily="49" charset="-122"/>
                  <a:cs typeface="Calibri" pitchFamily="34" charset="0"/>
                </a:rPr>
                <a:t>自主练习</a:t>
              </a:r>
              <a:r>
                <a:rPr lang="en-US" altLang="zh-CN" sz="2000" b="1" dirty="0">
                  <a:latin typeface="仿宋" pitchFamily="49" charset="-122"/>
                  <a:ea typeface="仿宋" pitchFamily="49" charset="-122"/>
                  <a:cs typeface="Calibri" pitchFamily="34" charset="0"/>
                </a:rPr>
                <a:t>2</a:t>
              </a:r>
              <a:r>
                <a:rPr lang="zh-CN" altLang="en-US" sz="2000" b="1" dirty="0">
                  <a:latin typeface="仿宋" pitchFamily="49" charset="-122"/>
                  <a:ea typeface="仿宋" pitchFamily="49" charset="-122"/>
                  <a:cs typeface="Calibri" pitchFamily="34" charset="0"/>
                </a:rPr>
                <a:t>：下列生活常识，最接近实际的是（  ）</a:t>
              </a:r>
              <a:endParaRPr lang="en-US" altLang="zh-CN" sz="2000" b="1" dirty="0">
                <a:latin typeface="仿宋" pitchFamily="49" charset="-122"/>
                <a:ea typeface="仿宋" pitchFamily="49" charset="-122"/>
                <a:cs typeface="Calibri" pitchFamily="34" charset="0"/>
              </a:endParaRPr>
            </a:p>
            <a:p>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A</a:t>
              </a:r>
              <a:r>
                <a:rPr lang="zh-CN" altLang="en-US" sz="2000" b="1" dirty="0">
                  <a:latin typeface="仿宋" pitchFamily="49" charset="-122"/>
                  <a:ea typeface="仿宋" pitchFamily="49" charset="-122"/>
                </a:rPr>
                <a:t>、一条普通毛巾的质量约为</a:t>
              </a:r>
              <a:r>
                <a:rPr lang="en-US" sz="2000" b="1" dirty="0">
                  <a:latin typeface="仿宋" pitchFamily="49" charset="-122"/>
                  <a:ea typeface="仿宋" pitchFamily="49" charset="-122"/>
                </a:rPr>
                <a:t>100 g</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B</a:t>
              </a:r>
              <a:r>
                <a:rPr lang="zh-CN" altLang="en-US" sz="2000" b="1" dirty="0">
                  <a:latin typeface="仿宋" pitchFamily="49" charset="-122"/>
                  <a:ea typeface="仿宋" pitchFamily="49" charset="-122"/>
                </a:rPr>
                <a:t>、一个鸡蛋的质量</a:t>
              </a:r>
              <a:r>
                <a:rPr lang="en-US" altLang="zh-CN" sz="2000" b="1" dirty="0">
                  <a:latin typeface="仿宋" pitchFamily="49" charset="-122"/>
                  <a:ea typeface="仿宋" pitchFamily="49" charset="-122"/>
                </a:rPr>
                <a:t>0.5kg</a:t>
              </a:r>
            </a:p>
            <a:p>
              <a:r>
                <a:rPr lang="en-US" altLang="zh-CN" sz="2000" b="1" dirty="0">
                  <a:latin typeface="仿宋" pitchFamily="49" charset="-122"/>
                  <a:ea typeface="仿宋" pitchFamily="49" charset="-122"/>
                </a:rPr>
                <a:t>C</a:t>
              </a:r>
              <a:r>
                <a:rPr lang="zh-CN" altLang="en-US" sz="2000" b="1" dirty="0">
                  <a:latin typeface="仿宋" pitchFamily="49" charset="-122"/>
                  <a:ea typeface="仿宋" pitchFamily="49" charset="-122"/>
                </a:rPr>
                <a:t>、</a:t>
              </a:r>
              <a:r>
                <a:rPr lang="zh-CN" altLang="en-US" sz="2000" b="1" dirty="0">
                  <a:latin typeface="仿宋" pitchFamily="49" charset="-122"/>
                  <a:ea typeface="仿宋" pitchFamily="49" charset="-122"/>
                  <a:cs typeface="Calibri" pitchFamily="34" charset="0"/>
                </a:rPr>
                <a:t>普通饭碗的重量约为</a:t>
              </a:r>
              <a:r>
                <a:rPr lang="en-US" altLang="zh-CN" sz="2000" b="1" dirty="0">
                  <a:latin typeface="仿宋" pitchFamily="49" charset="-122"/>
                  <a:ea typeface="仿宋" pitchFamily="49" charset="-122"/>
                  <a:cs typeface="Calibri" pitchFamily="34" charset="0"/>
                </a:rPr>
                <a:t>2kg</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D</a:t>
              </a:r>
              <a:r>
                <a:rPr lang="zh-CN" altLang="en-US" sz="2000" b="1" dirty="0">
                  <a:latin typeface="仿宋" pitchFamily="49" charset="-122"/>
                  <a:ea typeface="仿宋" pitchFamily="49" charset="-122"/>
                </a:rPr>
                <a:t>、菜刀的质量约为</a:t>
              </a:r>
              <a:r>
                <a:rPr lang="en-US" altLang="zh-CN" sz="2000" b="1" dirty="0">
                  <a:latin typeface="仿宋" pitchFamily="49" charset="-122"/>
                  <a:ea typeface="仿宋" pitchFamily="49" charset="-122"/>
                </a:rPr>
                <a:t>4kg</a:t>
              </a:r>
              <a:endParaRPr lang="zh-CN" altLang="en-US" sz="2000" b="1" dirty="0">
                <a:latin typeface="仿宋" pitchFamily="49" charset="-122"/>
                <a:ea typeface="仿宋" pitchFamily="49" charset="-122"/>
              </a:endParaRPr>
            </a:p>
          </p:txBody>
        </p:sp>
      </p:grpSp>
      <p:sp>
        <p:nvSpPr>
          <p:cNvPr id="38" name="TextBox 37"/>
          <p:cNvSpPr txBox="1"/>
          <p:nvPr/>
        </p:nvSpPr>
        <p:spPr>
          <a:xfrm>
            <a:off x="5124450" y="4495800"/>
            <a:ext cx="543739" cy="523220"/>
          </a:xfrm>
          <a:prstGeom prst="rect">
            <a:avLst/>
          </a:prstGeom>
          <a:noFill/>
        </p:spPr>
        <p:txBody>
          <a:bodyPr wrap="none" rtlCol="0">
            <a:spAutoFit/>
          </a:bodyPr>
          <a:lstStyle/>
          <a:p>
            <a:r>
              <a:rPr lang="zh-CN" altLang="en-US" sz="2800" b="1" dirty="0">
                <a:solidFill>
                  <a:srgbClr val="FF0000"/>
                </a:solidFill>
              </a:rPr>
              <a:t>√</a:t>
            </a:r>
          </a:p>
        </p:txBody>
      </p:sp>
      <p:sp>
        <p:nvSpPr>
          <p:cNvPr id="40" name="TextBox 39"/>
          <p:cNvSpPr txBox="1"/>
          <p:nvPr/>
        </p:nvSpPr>
        <p:spPr>
          <a:xfrm>
            <a:off x="4086226" y="4743450"/>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1" name="TextBox 40"/>
          <p:cNvSpPr txBox="1"/>
          <p:nvPr/>
        </p:nvSpPr>
        <p:spPr>
          <a:xfrm>
            <a:off x="4362451" y="5095875"/>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2" name="TextBox 41"/>
          <p:cNvSpPr txBox="1"/>
          <p:nvPr/>
        </p:nvSpPr>
        <p:spPr>
          <a:xfrm>
            <a:off x="3762376" y="5391150"/>
            <a:ext cx="578634" cy="707886"/>
          </a:xfrm>
          <a:prstGeom prst="rect">
            <a:avLst/>
          </a:prstGeom>
          <a:noFill/>
        </p:spPr>
        <p:txBody>
          <a:bodyPr wrap="squar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3" name="TextBox 42"/>
          <p:cNvSpPr txBox="1"/>
          <p:nvPr/>
        </p:nvSpPr>
        <p:spPr>
          <a:xfrm>
            <a:off x="6057900" y="3924300"/>
            <a:ext cx="830677" cy="461665"/>
          </a:xfrm>
          <a:prstGeom prst="rect">
            <a:avLst/>
          </a:prstGeom>
          <a:noFill/>
        </p:spPr>
        <p:txBody>
          <a:bodyPr wrap="none" rtlCol="0">
            <a:spAutoFit/>
          </a:bodyPr>
          <a:lstStyle/>
          <a:p>
            <a:r>
              <a:rPr lang="en-US" altLang="zh-CN" sz="2400" b="1" dirty="0">
                <a:solidFill>
                  <a:srgbClr val="FF0000"/>
                </a:solidFill>
              </a:rPr>
              <a:t>     A</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6" grpId="0" animBg="1"/>
      <p:bldP spid="38" grpId="0"/>
      <p:bldP spid="40"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28600" y="133350"/>
            <a:ext cx="3672800" cy="646331"/>
          </a:xfrm>
          <a:prstGeom prst="rect">
            <a:avLst/>
          </a:prstGeom>
          <a:noFill/>
        </p:spPr>
        <p:txBody>
          <a:bodyPr wrap="none" rtlCol="0">
            <a:spAutoFit/>
          </a:bodyPr>
          <a:lstStyle/>
          <a:p>
            <a:r>
              <a:rPr lang="en-US" altLang="zh-CN" sz="3600" b="1" dirty="0"/>
              <a:t>5</a:t>
            </a:r>
            <a:r>
              <a:rPr lang="zh-CN" altLang="en-US" sz="3600" b="1" dirty="0"/>
              <a:t>、容积（面积）</a:t>
            </a:r>
          </a:p>
        </p:txBody>
      </p:sp>
      <p:sp>
        <p:nvSpPr>
          <p:cNvPr id="89091" name="Rectangle 3"/>
          <p:cNvSpPr>
            <a:spLocks noChangeArrowheads="1"/>
          </p:cNvSpPr>
          <p:nvPr/>
        </p:nvSpPr>
        <p:spPr bwMode="auto">
          <a:xfrm>
            <a:off x="0" y="1619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800" b="0" i="0" u="none" strike="noStrike" cap="none" normalizeH="0" baseline="0">
                <a:ln>
                  <a:noFill/>
                </a:ln>
                <a:solidFill>
                  <a:schemeClr val="tx1"/>
                </a:solidFill>
                <a:effectLst/>
                <a:latin typeface="Arial" pitchFamily="34" charset="0"/>
                <a:ea typeface="宋体" pitchFamily="2" charset="-122"/>
                <a:cs typeface="宋体" pitchFamily="2" charset="-122"/>
              </a:rPr>
              <a:t> </a:t>
            </a: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89094" name="Rectangle 6"/>
          <p:cNvSpPr>
            <a:spLocks noChangeArrowheads="1"/>
          </p:cNvSpPr>
          <p:nvPr/>
        </p:nvSpPr>
        <p:spPr bwMode="auto">
          <a:xfrm>
            <a:off x="0" y="1619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800" b="0" i="0" u="none" strike="noStrike" cap="none" normalizeH="0" baseline="0">
                <a:ln>
                  <a:noFill/>
                </a:ln>
                <a:solidFill>
                  <a:schemeClr val="tx1"/>
                </a:solidFill>
                <a:effectLst/>
                <a:latin typeface="Arial" pitchFamily="34" charset="0"/>
                <a:ea typeface="宋体" pitchFamily="2" charset="-122"/>
                <a:cs typeface="宋体" pitchFamily="2" charset="-122"/>
              </a:rPr>
              <a:t> </a:t>
            </a: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grpSp>
        <p:nvGrpSpPr>
          <p:cNvPr id="50" name="组合 49"/>
          <p:cNvGrpSpPr/>
          <p:nvPr/>
        </p:nvGrpSpPr>
        <p:grpSpPr>
          <a:xfrm>
            <a:off x="600075" y="1114425"/>
            <a:ext cx="7429500" cy="3391942"/>
            <a:chOff x="4476750" y="1057275"/>
            <a:chExt cx="7429500" cy="3391942"/>
          </a:xfrm>
        </p:grpSpPr>
        <p:grpSp>
          <p:nvGrpSpPr>
            <p:cNvPr id="47" name="组合 46"/>
            <p:cNvGrpSpPr/>
            <p:nvPr/>
          </p:nvGrpSpPr>
          <p:grpSpPr>
            <a:xfrm>
              <a:off x="4848225" y="1057275"/>
              <a:ext cx="7058025" cy="3391942"/>
              <a:chOff x="4848225" y="1057275"/>
              <a:chExt cx="7058025" cy="3391942"/>
            </a:xfrm>
          </p:grpSpPr>
          <p:sp>
            <p:nvSpPr>
              <p:cNvPr id="9" name="TextBox 8"/>
              <p:cNvSpPr txBox="1"/>
              <p:nvPr/>
            </p:nvSpPr>
            <p:spPr>
              <a:xfrm>
                <a:off x="5419725" y="1066800"/>
                <a:ext cx="3262432" cy="461665"/>
              </a:xfrm>
              <a:prstGeom prst="rect">
                <a:avLst/>
              </a:prstGeom>
              <a:solidFill>
                <a:schemeClr val="accent2">
                  <a:lumMod val="60000"/>
                  <a:lumOff val="40000"/>
                </a:schemeClr>
              </a:solidFill>
            </p:spPr>
            <p:txBody>
              <a:bodyPr wrap="none" rtlCol="0">
                <a:spAutoFit/>
              </a:bodyPr>
              <a:lstStyle/>
              <a:p>
                <a:r>
                  <a:rPr lang="zh-CN" altLang="en-US" sz="2400" b="1" dirty="0"/>
                  <a:t>生活中常见容器的容积</a:t>
                </a:r>
              </a:p>
            </p:txBody>
          </p:sp>
          <p:sp>
            <p:nvSpPr>
              <p:cNvPr id="10" name="五角星 9"/>
              <p:cNvSpPr/>
              <p:nvPr/>
            </p:nvSpPr>
            <p:spPr>
              <a:xfrm>
                <a:off x="4848225" y="1057275"/>
                <a:ext cx="457200" cy="361950"/>
              </a:xfrm>
              <a:prstGeom prst="star5">
                <a:avLst/>
              </a:prstGeom>
              <a:solidFill>
                <a:srgbClr val="FF0000"/>
              </a:solidFill>
              <a:ln>
                <a:solidFill>
                  <a:srgbClr val="A725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5524500" y="1771561"/>
                <a:ext cx="6381750" cy="2677656"/>
              </a:xfrm>
              <a:prstGeom prst="rect">
                <a:avLst/>
              </a:prstGeom>
              <a:ln w="19050">
                <a:solidFill>
                  <a:schemeClr val="accent2"/>
                </a:solidFill>
              </a:ln>
            </p:spPr>
            <p:txBody>
              <a:bodyPr wrap="square">
                <a:spAutoFit/>
              </a:bodyPr>
              <a:lstStyle/>
              <a:p>
                <a:r>
                  <a:rPr lang="zh-CN" altLang="en-US" sz="2400" b="1" dirty="0">
                    <a:latin typeface="仿宋" pitchFamily="49" charset="-122"/>
                    <a:ea typeface="仿宋" pitchFamily="49" charset="-122"/>
                    <a:cs typeface="Calibri" pitchFamily="34" charset="0"/>
                  </a:rPr>
                  <a:t>例</a:t>
                </a:r>
                <a:r>
                  <a:rPr lang="en-US" altLang="zh-CN" sz="2400" b="1" dirty="0">
                    <a:latin typeface="仿宋" pitchFamily="49" charset="-122"/>
                    <a:ea typeface="仿宋" pitchFamily="49" charset="-122"/>
                    <a:cs typeface="Calibri" pitchFamily="34" charset="0"/>
                  </a:rPr>
                  <a:t>1</a:t>
                </a:r>
                <a:r>
                  <a:rPr lang="zh-CN" altLang="en-US" sz="2400" b="1" dirty="0">
                    <a:latin typeface="仿宋" pitchFamily="49" charset="-122"/>
                    <a:ea typeface="仿宋" pitchFamily="49" charset="-122"/>
                  </a:rPr>
                  <a:t>学习物理知识利用培养同学们善于观察生活的习惯，下列常见物品估测中符合实际情况的是（     ）</a:t>
                </a:r>
                <a:endParaRPr lang="en-US" altLang="zh-CN" sz="2400" b="1" dirty="0">
                  <a:latin typeface="仿宋" pitchFamily="49" charset="-122"/>
                  <a:ea typeface="仿宋" pitchFamily="49" charset="-122"/>
                </a:endParaRPr>
              </a:p>
              <a:p>
                <a:r>
                  <a:rPr lang="en-US" altLang="zh-CN" sz="2400" b="1" dirty="0">
                    <a:latin typeface="仿宋" pitchFamily="49" charset="-122"/>
                    <a:ea typeface="仿宋" pitchFamily="49" charset="-122"/>
                  </a:rPr>
                  <a:t>A</a:t>
                </a:r>
                <a:r>
                  <a:rPr lang="zh-CN" altLang="en-US" sz="2400" b="1" dirty="0">
                    <a:latin typeface="仿宋" pitchFamily="49" charset="-122"/>
                    <a:ea typeface="仿宋" pitchFamily="49" charset="-122"/>
                  </a:rPr>
                  <a:t>、一个酱油瓶子的容积约为</a:t>
                </a:r>
                <a:r>
                  <a:rPr lang="en-US" altLang="zh-CN" sz="2400" b="1" dirty="0">
                    <a:latin typeface="仿宋" pitchFamily="49" charset="-122"/>
                    <a:ea typeface="仿宋" pitchFamily="49" charset="-122"/>
                  </a:rPr>
                  <a:t>5mL</a:t>
                </a:r>
                <a:endParaRPr lang="zh-CN" altLang="en-US" sz="2400" b="1" dirty="0">
                  <a:latin typeface="仿宋" pitchFamily="49" charset="-122"/>
                  <a:ea typeface="仿宋" pitchFamily="49" charset="-122"/>
                </a:endParaRPr>
              </a:p>
              <a:p>
                <a:r>
                  <a:rPr lang="en-US" altLang="zh-CN" sz="2400" b="1" dirty="0">
                    <a:latin typeface="仿宋" pitchFamily="49" charset="-122"/>
                    <a:ea typeface="仿宋" pitchFamily="49" charset="-122"/>
                  </a:rPr>
                  <a:t>B</a:t>
                </a:r>
                <a:r>
                  <a:rPr lang="zh-CN" altLang="en-US" sz="2400" b="1" dirty="0">
                    <a:latin typeface="仿宋" pitchFamily="49" charset="-122"/>
                    <a:ea typeface="仿宋" pitchFamily="49" charset="-122"/>
                  </a:rPr>
                  <a:t>、课桌桌面面积约为</a:t>
                </a:r>
                <a:r>
                  <a:rPr lang="en-US" sz="2400" b="1" dirty="0">
                    <a:latin typeface="仿宋" pitchFamily="49" charset="-122"/>
                    <a:ea typeface="仿宋" pitchFamily="49" charset="-122"/>
                  </a:rPr>
                  <a:t>4m</a:t>
                </a:r>
                <a:r>
                  <a:rPr lang="en-US" sz="2400" b="1" baseline="30000" dirty="0">
                    <a:latin typeface="仿宋" pitchFamily="49" charset="-122"/>
                    <a:ea typeface="仿宋" pitchFamily="49" charset="-122"/>
                  </a:rPr>
                  <a:t>2</a:t>
                </a:r>
                <a:endParaRPr lang="zh-CN" altLang="en-US" sz="2400" b="1" baseline="30000" dirty="0">
                  <a:latin typeface="仿宋" pitchFamily="49" charset="-122"/>
                  <a:ea typeface="仿宋" pitchFamily="49" charset="-122"/>
                </a:endParaRPr>
              </a:p>
              <a:p>
                <a:r>
                  <a:rPr lang="en-US" altLang="zh-CN" sz="2400" b="1" dirty="0">
                    <a:latin typeface="仿宋" pitchFamily="49" charset="-122"/>
                    <a:ea typeface="仿宋" pitchFamily="49" charset="-122"/>
                  </a:rPr>
                  <a:t>C</a:t>
                </a:r>
                <a:r>
                  <a:rPr lang="zh-CN" altLang="en-US" sz="2400" b="1" dirty="0">
                    <a:latin typeface="仿宋" pitchFamily="49" charset="-122"/>
                    <a:ea typeface="仿宋" pitchFamily="49" charset="-122"/>
                  </a:rPr>
                  <a:t>、书箱容积约为</a:t>
                </a:r>
                <a:r>
                  <a:rPr lang="en-US" sz="2400" b="1" dirty="0">
                    <a:latin typeface="仿宋" pitchFamily="49" charset="-122"/>
                    <a:ea typeface="仿宋" pitchFamily="49" charset="-122"/>
                  </a:rPr>
                  <a:t>0.8m</a:t>
                </a:r>
                <a:r>
                  <a:rPr lang="en-US" sz="2400" b="1" baseline="30000" dirty="0">
                    <a:latin typeface="仿宋" pitchFamily="49" charset="-122"/>
                    <a:ea typeface="仿宋" pitchFamily="49" charset="-122"/>
                  </a:rPr>
                  <a:t>3</a:t>
                </a:r>
                <a:endParaRPr lang="zh-CN" altLang="en-US" sz="2400" b="1" dirty="0">
                  <a:latin typeface="仿宋" pitchFamily="49" charset="-122"/>
                  <a:ea typeface="仿宋" pitchFamily="49" charset="-122"/>
                </a:endParaRPr>
              </a:p>
              <a:p>
                <a:r>
                  <a:rPr lang="en-US" altLang="zh-CN" sz="2400" b="1" dirty="0">
                    <a:latin typeface="仿宋" pitchFamily="49" charset="-122"/>
                    <a:ea typeface="仿宋" pitchFamily="49" charset="-122"/>
                  </a:rPr>
                  <a:t>D</a:t>
                </a:r>
                <a:r>
                  <a:rPr lang="zh-CN" altLang="en-US" sz="2400" b="1" dirty="0">
                    <a:latin typeface="仿宋" pitchFamily="49" charset="-122"/>
                    <a:ea typeface="仿宋" pitchFamily="49" charset="-122"/>
                  </a:rPr>
                  <a:t>、一本物理书的面积约为</a:t>
                </a:r>
                <a:r>
                  <a:rPr lang="en-US" sz="2400" b="1" dirty="0">
                    <a:latin typeface="仿宋" pitchFamily="49" charset="-122"/>
                    <a:ea typeface="仿宋" pitchFamily="49" charset="-122"/>
                  </a:rPr>
                  <a:t> 0.04</a:t>
                </a:r>
                <a:r>
                  <a:rPr lang="en-US" altLang="zh-CN" sz="2400" b="1" dirty="0">
                    <a:latin typeface="仿宋" pitchFamily="49" charset="-122"/>
                    <a:ea typeface="仿宋" pitchFamily="49" charset="-122"/>
                  </a:rPr>
                  <a:t>m</a:t>
                </a:r>
                <a:r>
                  <a:rPr lang="en-US" altLang="zh-CN" sz="2400" b="1" baseline="30000" dirty="0">
                    <a:latin typeface="仿宋" pitchFamily="49" charset="-122"/>
                    <a:ea typeface="仿宋" pitchFamily="49" charset="-122"/>
                  </a:rPr>
                  <a:t>2</a:t>
                </a:r>
                <a:endParaRPr lang="zh-CN" altLang="en-US" sz="2400" b="1" dirty="0">
                  <a:latin typeface="仿宋" pitchFamily="49" charset="-122"/>
                  <a:ea typeface="仿宋" pitchFamily="49" charset="-122"/>
                </a:endParaRPr>
              </a:p>
            </p:txBody>
          </p:sp>
        </p:grpSp>
        <p:sp>
          <p:nvSpPr>
            <p:cNvPr id="21" name="TextBox 20"/>
            <p:cNvSpPr txBox="1"/>
            <p:nvPr/>
          </p:nvSpPr>
          <p:spPr>
            <a:xfrm>
              <a:off x="4476750" y="3638550"/>
              <a:ext cx="1159292" cy="369332"/>
            </a:xfrm>
            <a:prstGeom prst="rect">
              <a:avLst/>
            </a:prstGeom>
            <a:noFill/>
            <a:ln w="28575">
              <a:solidFill>
                <a:srgbClr val="A725DB"/>
              </a:solidFill>
            </a:ln>
          </p:spPr>
          <p:txBody>
            <a:bodyPr wrap="none" rtlCol="0">
              <a:spAutoFit/>
            </a:bodyPr>
            <a:lstStyle/>
            <a:p>
              <a:r>
                <a:rPr lang="en-US" altLang="zh-CN" b="1" dirty="0"/>
                <a:t>2016</a:t>
              </a:r>
              <a:r>
                <a:rPr lang="zh-CN" altLang="en-US" b="1" dirty="0"/>
                <a:t>天津</a:t>
              </a:r>
            </a:p>
          </p:txBody>
        </p:sp>
      </p:grpSp>
      <p:sp>
        <p:nvSpPr>
          <p:cNvPr id="22" name="TextBox 21"/>
          <p:cNvSpPr txBox="1"/>
          <p:nvPr/>
        </p:nvSpPr>
        <p:spPr>
          <a:xfrm>
            <a:off x="7429501" y="4552950"/>
            <a:ext cx="1038224" cy="369332"/>
          </a:xfrm>
          <a:prstGeom prst="rect">
            <a:avLst/>
          </a:prstGeom>
          <a:solidFill>
            <a:srgbClr val="DC5ADF"/>
          </a:solidFill>
        </p:spPr>
        <p:txBody>
          <a:bodyPr wrap="square" rtlCol="0">
            <a:spAutoFit/>
          </a:bodyPr>
          <a:lstStyle/>
          <a:p>
            <a:r>
              <a:rPr lang="en-US" altLang="zh-CN" b="1" dirty="0"/>
              <a:t>400cm</a:t>
            </a:r>
            <a:r>
              <a:rPr lang="en-US" altLang="zh-CN" b="1" baseline="30000" dirty="0"/>
              <a:t>2</a:t>
            </a:r>
            <a:endParaRPr lang="zh-CN" altLang="en-US" b="1" baseline="30000" dirty="0"/>
          </a:p>
        </p:txBody>
      </p:sp>
      <p:grpSp>
        <p:nvGrpSpPr>
          <p:cNvPr id="42" name="组合 41"/>
          <p:cNvGrpSpPr/>
          <p:nvPr/>
        </p:nvGrpSpPr>
        <p:grpSpPr>
          <a:xfrm>
            <a:off x="2619377" y="4899214"/>
            <a:ext cx="4981572" cy="1699388"/>
            <a:chOff x="5946181" y="3809556"/>
            <a:chExt cx="4441195" cy="1667319"/>
          </a:xfrm>
        </p:grpSpPr>
        <p:pic>
          <p:nvPicPr>
            <p:cNvPr id="23" name="Picture 8" descr="https://timgsa.baidu.com/timg?image&amp;quality=80&amp;size=b9999_10000&amp;sec=1582886590507&amp;di=c56898cc263eede684f0b6f221f374d1&amp;imgtype=0&amp;src=http%3A%2F%2Fimgqn.koudaitong.com%2Fupload_files%2F2015%2F06%2F19%2F29c61103617ccec251f921fdf6126100.jpg%2521730x0.jpg"/>
            <p:cNvPicPr>
              <a:picLocks noChangeAspect="1" noChangeArrowheads="1"/>
            </p:cNvPicPr>
            <p:nvPr/>
          </p:nvPicPr>
          <p:blipFill>
            <a:blip r:embed="rId2"/>
            <a:srcRect l="28070" t="2722" r="26729" b="2178"/>
            <a:stretch>
              <a:fillRect/>
            </a:stretch>
          </p:blipFill>
          <p:spPr bwMode="auto">
            <a:xfrm>
              <a:off x="5946181" y="3809556"/>
              <a:ext cx="464558" cy="1667319"/>
            </a:xfrm>
            <a:prstGeom prst="rect">
              <a:avLst/>
            </a:prstGeom>
            <a:noFill/>
          </p:spPr>
        </p:pic>
        <p:pic>
          <p:nvPicPr>
            <p:cNvPr id="24" name="Picture 10" descr="https://timgsa.baidu.com/timg?image&amp;quality=80&amp;size=b9999_10000&amp;sec=1582886603198&amp;di=b8fd82e3f4153a91aa6ea1c2470259cd&amp;imgtype=0&amp;src=http%3A%2F%2Fmall.static.friday.tw%2F3671788%2Fs_201507071933208330.jpg"/>
            <p:cNvPicPr>
              <a:picLocks noChangeAspect="1" noChangeArrowheads="1"/>
            </p:cNvPicPr>
            <p:nvPr/>
          </p:nvPicPr>
          <p:blipFill>
            <a:blip r:embed="rId3" cstate="print"/>
            <a:srcRect l="26533" t="7800" r="26067" b="5000"/>
            <a:stretch>
              <a:fillRect/>
            </a:stretch>
          </p:blipFill>
          <p:spPr bwMode="auto">
            <a:xfrm flipH="1">
              <a:off x="6802510" y="4362450"/>
              <a:ext cx="595421" cy="1095374"/>
            </a:xfrm>
            <a:prstGeom prst="rect">
              <a:avLst/>
            </a:prstGeom>
            <a:noFill/>
          </p:spPr>
        </p:pic>
        <p:pic>
          <p:nvPicPr>
            <p:cNvPr id="25" name="Picture 14" descr="https://timgsa.baidu.com/timg?image&amp;quality=80&amp;size=b9999_10000&amp;sec=1582886725799&amp;di=6561305cf37eb18789b443572393cece&amp;imgtype=0&amp;src=http%3A%2F%2Finews.gtimg.com%2Fnewsapp_bt%2F0%2F11325161972%2F641.jpg"/>
            <p:cNvPicPr>
              <a:picLocks noChangeAspect="1" noChangeArrowheads="1"/>
            </p:cNvPicPr>
            <p:nvPr/>
          </p:nvPicPr>
          <p:blipFill>
            <a:blip r:embed="rId4"/>
            <a:srcRect l="35049" t="3380" r="35466" b="3613"/>
            <a:stretch>
              <a:fillRect/>
            </a:stretch>
          </p:blipFill>
          <p:spPr bwMode="auto">
            <a:xfrm>
              <a:off x="7746332" y="3924300"/>
              <a:ext cx="730918" cy="1543050"/>
            </a:xfrm>
            <a:prstGeom prst="rect">
              <a:avLst/>
            </a:prstGeom>
            <a:noFill/>
          </p:spPr>
        </p:pic>
        <p:sp>
          <p:nvSpPr>
            <p:cNvPr id="26" name="TextBox 25"/>
            <p:cNvSpPr txBox="1"/>
            <p:nvPr/>
          </p:nvSpPr>
          <p:spPr>
            <a:xfrm>
              <a:off x="6353175" y="4705350"/>
              <a:ext cx="362600" cy="400110"/>
            </a:xfrm>
            <a:prstGeom prst="rect">
              <a:avLst/>
            </a:prstGeom>
            <a:noFill/>
          </p:spPr>
          <p:txBody>
            <a:bodyPr wrap="none" rtlCol="0">
              <a:spAutoFit/>
            </a:bodyPr>
            <a:lstStyle/>
            <a:p>
              <a:r>
                <a:rPr lang="en-US" altLang="zh-CN" sz="2000" b="1" dirty="0"/>
                <a:t>=</a:t>
              </a:r>
              <a:endParaRPr lang="zh-CN" altLang="en-US" sz="2000" b="1" dirty="0"/>
            </a:p>
          </p:txBody>
        </p:sp>
        <p:sp>
          <p:nvSpPr>
            <p:cNvPr id="28" name="TextBox 27"/>
            <p:cNvSpPr txBox="1"/>
            <p:nvPr/>
          </p:nvSpPr>
          <p:spPr>
            <a:xfrm>
              <a:off x="7391400" y="4743450"/>
              <a:ext cx="362600" cy="400110"/>
            </a:xfrm>
            <a:prstGeom prst="rect">
              <a:avLst/>
            </a:prstGeom>
            <a:noFill/>
          </p:spPr>
          <p:txBody>
            <a:bodyPr wrap="none" rtlCol="0">
              <a:spAutoFit/>
            </a:bodyPr>
            <a:lstStyle/>
            <a:p>
              <a:r>
                <a:rPr lang="en-US" altLang="zh-CN" sz="2000" b="1" dirty="0"/>
                <a:t>=</a:t>
              </a:r>
              <a:endParaRPr lang="zh-CN" altLang="en-US" sz="2000" b="1" dirty="0"/>
            </a:p>
          </p:txBody>
        </p:sp>
        <p:sp>
          <p:nvSpPr>
            <p:cNvPr id="29" name="TextBox 28"/>
            <p:cNvSpPr txBox="1"/>
            <p:nvPr/>
          </p:nvSpPr>
          <p:spPr>
            <a:xfrm>
              <a:off x="8557283" y="4419192"/>
              <a:ext cx="1830093" cy="694528"/>
            </a:xfrm>
            <a:prstGeom prst="rect">
              <a:avLst/>
            </a:prstGeom>
            <a:noFill/>
          </p:spPr>
          <p:txBody>
            <a:bodyPr wrap="square" rtlCol="0">
              <a:spAutoFit/>
            </a:bodyPr>
            <a:lstStyle/>
            <a:p>
              <a:r>
                <a:rPr lang="en-US" altLang="zh-CN" sz="2000" b="1" dirty="0"/>
                <a:t>=300mL~500ml</a:t>
              </a:r>
            </a:p>
            <a:p>
              <a:endParaRPr lang="zh-CN" altLang="en-US" sz="2000" b="1" dirty="0"/>
            </a:p>
          </p:txBody>
        </p:sp>
      </p:grpSp>
      <p:grpSp>
        <p:nvGrpSpPr>
          <p:cNvPr id="65" name="组合 64"/>
          <p:cNvGrpSpPr/>
          <p:nvPr/>
        </p:nvGrpSpPr>
        <p:grpSpPr>
          <a:xfrm>
            <a:off x="6400800" y="4076700"/>
            <a:ext cx="1847850" cy="400050"/>
            <a:chOff x="9172575" y="2514600"/>
            <a:chExt cx="1847850" cy="400050"/>
          </a:xfrm>
        </p:grpSpPr>
        <p:cxnSp>
          <p:nvCxnSpPr>
            <p:cNvPr id="31" name="直接箭头连接符 30"/>
            <p:cNvCxnSpPr/>
            <p:nvPr/>
          </p:nvCxnSpPr>
          <p:spPr>
            <a:xfrm>
              <a:off x="9172575" y="2905125"/>
              <a:ext cx="1809750" cy="9525"/>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sp>
          <p:nvSpPr>
            <p:cNvPr id="37" name="TextBox 36"/>
            <p:cNvSpPr txBox="1"/>
            <p:nvPr/>
          </p:nvSpPr>
          <p:spPr>
            <a:xfrm>
              <a:off x="9363075" y="2514600"/>
              <a:ext cx="1657350" cy="369332"/>
            </a:xfrm>
            <a:prstGeom prst="rect">
              <a:avLst/>
            </a:prstGeom>
            <a:noFill/>
            <a:ln>
              <a:solidFill>
                <a:srgbClr val="FF0000"/>
              </a:solidFill>
            </a:ln>
          </p:spPr>
          <p:txBody>
            <a:bodyPr wrap="square" rtlCol="0">
              <a:spAutoFit/>
            </a:bodyPr>
            <a:lstStyle/>
            <a:p>
              <a:r>
                <a:rPr lang="en-US" altLang="zh-CN" b="1" dirty="0"/>
                <a:t>0.04</a:t>
              </a:r>
              <a:r>
                <a:rPr lang="en-US" b="1" dirty="0"/>
                <a:t>ⅹ10</a:t>
              </a:r>
              <a:r>
                <a:rPr lang="en-US" b="1" baseline="30000" dirty="0"/>
                <a:t>4</a:t>
              </a:r>
              <a:r>
                <a:rPr lang="en-US" altLang="zh-CN" b="1" dirty="0"/>
                <a:t>cm</a:t>
              </a:r>
              <a:r>
                <a:rPr lang="en-US" altLang="zh-CN" b="1" baseline="30000" dirty="0"/>
                <a:t>2</a:t>
              </a:r>
              <a:endParaRPr lang="zh-CN" altLang="en-US" b="1" baseline="30000" dirty="0"/>
            </a:p>
          </p:txBody>
        </p:sp>
      </p:grpSp>
      <p:grpSp>
        <p:nvGrpSpPr>
          <p:cNvPr id="45" name="组合 44"/>
          <p:cNvGrpSpPr/>
          <p:nvPr/>
        </p:nvGrpSpPr>
        <p:grpSpPr>
          <a:xfrm>
            <a:off x="3886200" y="228600"/>
            <a:ext cx="7677102" cy="893207"/>
            <a:chOff x="4895850" y="247650"/>
            <a:chExt cx="7677102" cy="893207"/>
          </a:xfrm>
        </p:grpSpPr>
        <p:sp>
          <p:nvSpPr>
            <p:cNvPr id="11" name="TextBox 10"/>
            <p:cNvSpPr txBox="1"/>
            <p:nvPr/>
          </p:nvSpPr>
          <p:spPr>
            <a:xfrm>
              <a:off x="8772525" y="771525"/>
              <a:ext cx="1171575" cy="369332"/>
            </a:xfrm>
            <a:prstGeom prst="rect">
              <a:avLst/>
            </a:prstGeom>
            <a:solidFill>
              <a:schemeClr val="accent1"/>
            </a:solidFill>
            <a:ln w="28575">
              <a:solidFill>
                <a:srgbClr val="DC5ADF"/>
              </a:solidFill>
            </a:ln>
          </p:spPr>
          <p:txBody>
            <a:bodyPr wrap="square" rtlCol="0">
              <a:spAutoFit/>
            </a:bodyPr>
            <a:lstStyle/>
            <a:p>
              <a:r>
                <a:rPr lang="zh-CN" altLang="en-US" b="1" dirty="0"/>
                <a:t>规则物体</a:t>
              </a:r>
            </a:p>
          </p:txBody>
        </p:sp>
        <p:sp>
          <p:nvSpPr>
            <p:cNvPr id="55" name="TextBox 54"/>
            <p:cNvSpPr txBox="1"/>
            <p:nvPr/>
          </p:nvSpPr>
          <p:spPr>
            <a:xfrm>
              <a:off x="4895850" y="247650"/>
              <a:ext cx="7677102" cy="461665"/>
            </a:xfrm>
            <a:prstGeom prst="rect">
              <a:avLst/>
            </a:prstGeom>
            <a:noFill/>
          </p:spPr>
          <p:txBody>
            <a:bodyPr wrap="none" rtlCol="0">
              <a:spAutoFit/>
            </a:bodyPr>
            <a:lstStyle/>
            <a:p>
              <a:r>
                <a:rPr lang="en-US" altLang="zh-CN" sz="2400" b="1" dirty="0"/>
                <a:t>S=</a:t>
              </a:r>
              <a:r>
                <a:rPr lang="en-US" altLang="zh-CN" sz="2400" b="1" dirty="0" err="1"/>
                <a:t>ab</a:t>
              </a:r>
              <a:r>
                <a:rPr lang="en-US" altLang="zh-CN" sz="2400" b="1" dirty="0"/>
                <a:t>(a</a:t>
              </a:r>
              <a:r>
                <a:rPr lang="zh-CN" altLang="en-US" sz="2400" b="1" dirty="0"/>
                <a:t>为长、</a:t>
              </a:r>
              <a:r>
                <a:rPr lang="en-US" altLang="zh-CN" sz="2400" b="1" dirty="0"/>
                <a:t>b</a:t>
              </a:r>
              <a:r>
                <a:rPr lang="zh-CN" altLang="en-US" sz="2400" b="1" dirty="0"/>
                <a:t>为宽）</a:t>
              </a:r>
              <a:r>
                <a:rPr lang="en-US" altLang="zh-CN" sz="2400" b="1" dirty="0"/>
                <a:t>V=</a:t>
              </a:r>
              <a:r>
                <a:rPr lang="en-US" altLang="zh-CN" sz="2400" b="1" dirty="0" err="1"/>
                <a:t>abc</a:t>
              </a:r>
              <a:r>
                <a:rPr lang="zh-CN" altLang="en-US" sz="2400" b="1" dirty="0"/>
                <a:t>（</a:t>
              </a:r>
              <a:r>
                <a:rPr lang="en-US" altLang="zh-CN" sz="2400" b="1" dirty="0"/>
                <a:t>a</a:t>
              </a:r>
              <a:r>
                <a:rPr lang="zh-CN" altLang="en-US" sz="2400" b="1" dirty="0"/>
                <a:t>为长、</a:t>
              </a:r>
              <a:r>
                <a:rPr lang="en-US" altLang="zh-CN" sz="2400" b="1" dirty="0"/>
                <a:t>b</a:t>
              </a:r>
              <a:r>
                <a:rPr lang="zh-CN" altLang="en-US" sz="2400" b="1" dirty="0"/>
                <a:t>为宽、</a:t>
              </a:r>
              <a:r>
                <a:rPr lang="en-US" altLang="zh-CN" sz="2400" b="1" dirty="0"/>
                <a:t>c</a:t>
              </a:r>
              <a:r>
                <a:rPr lang="zh-CN" altLang="en-US" sz="2400" b="1" dirty="0"/>
                <a:t>为高）</a:t>
              </a:r>
            </a:p>
          </p:txBody>
        </p:sp>
      </p:grpSp>
      <p:sp>
        <p:nvSpPr>
          <p:cNvPr id="52" name="TextBox 51"/>
          <p:cNvSpPr txBox="1"/>
          <p:nvPr/>
        </p:nvSpPr>
        <p:spPr>
          <a:xfrm>
            <a:off x="6143625" y="27813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56" name="TextBox 55"/>
          <p:cNvSpPr txBox="1"/>
          <p:nvPr/>
        </p:nvSpPr>
        <p:spPr>
          <a:xfrm>
            <a:off x="5114925" y="316230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64" name="TextBox 63"/>
          <p:cNvSpPr txBox="1"/>
          <p:nvPr/>
        </p:nvSpPr>
        <p:spPr>
          <a:xfrm>
            <a:off x="2847975" y="2495550"/>
            <a:ext cx="479618" cy="584775"/>
          </a:xfrm>
          <a:prstGeom prst="rect">
            <a:avLst/>
          </a:prstGeom>
          <a:noFill/>
        </p:spPr>
        <p:txBody>
          <a:bodyPr wrap="none" rtlCol="0">
            <a:spAutoFit/>
          </a:bodyPr>
          <a:lstStyle/>
          <a:p>
            <a:r>
              <a:rPr lang="en-US" altLang="zh-CN" sz="3200" b="1" dirty="0">
                <a:solidFill>
                  <a:srgbClr val="FF0000"/>
                </a:solidFill>
              </a:rPr>
              <a:t>D</a:t>
            </a:r>
            <a:endParaRPr lang="zh-CN" altLang="en-US" sz="3200" b="1" dirty="0">
              <a:solidFill>
                <a:srgbClr val="FF0000"/>
              </a:solidFill>
            </a:endParaRPr>
          </a:p>
        </p:txBody>
      </p:sp>
      <p:grpSp>
        <p:nvGrpSpPr>
          <p:cNvPr id="43" name="组合 42"/>
          <p:cNvGrpSpPr/>
          <p:nvPr/>
        </p:nvGrpSpPr>
        <p:grpSpPr>
          <a:xfrm>
            <a:off x="4705350" y="3609975"/>
            <a:ext cx="1533525" cy="707886"/>
            <a:chOff x="8582025" y="3905250"/>
            <a:chExt cx="1533525" cy="707886"/>
          </a:xfrm>
        </p:grpSpPr>
        <p:sp>
          <p:nvSpPr>
            <p:cNvPr id="62" name="TextBox 61"/>
            <p:cNvSpPr txBox="1"/>
            <p:nvPr/>
          </p:nvSpPr>
          <p:spPr>
            <a:xfrm>
              <a:off x="8582025" y="39052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41" name="TextBox 40"/>
            <p:cNvSpPr txBox="1"/>
            <p:nvPr/>
          </p:nvSpPr>
          <p:spPr>
            <a:xfrm>
              <a:off x="9077326" y="4095750"/>
              <a:ext cx="1038224" cy="369332"/>
            </a:xfrm>
            <a:prstGeom prst="rect">
              <a:avLst/>
            </a:prstGeom>
            <a:solidFill>
              <a:srgbClr val="DC5ADF"/>
            </a:solidFill>
          </p:spPr>
          <p:txBody>
            <a:bodyPr wrap="square" rtlCol="0">
              <a:spAutoFit/>
            </a:bodyPr>
            <a:lstStyle/>
            <a:p>
              <a:r>
                <a:rPr lang="en-US" altLang="zh-CN" b="1" dirty="0"/>
                <a:t>0.2m</a:t>
              </a:r>
              <a:r>
                <a:rPr lang="en-US" altLang="zh-CN" b="1" baseline="30000" dirty="0"/>
                <a:t>3</a:t>
              </a:r>
              <a:endParaRPr lang="zh-CN" altLang="en-US" b="1" baseline="30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4">
                                            <p:txEl>
                                              <p:pRg st="0" end="0"/>
                                            </p:txEl>
                                          </p:spTgt>
                                        </p:tgtEl>
                                        <p:attrNameLst>
                                          <p:attrName>style.visibility</p:attrName>
                                        </p:attrNameLst>
                                      </p:cBhvr>
                                      <p:to>
                                        <p:strVal val="visible"/>
                                      </p:to>
                                    </p:set>
                                    <p:anim calcmode="lin" valueType="num">
                                      <p:cBhvr additive="base">
                                        <p:cTn id="3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2"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3905" y="1340525"/>
            <a:ext cx="8669361" cy="3539430"/>
            <a:chOff x="-954820" y="4731425"/>
            <a:chExt cx="8669361" cy="3539430"/>
          </a:xfrm>
        </p:grpSpPr>
        <p:sp>
          <p:nvSpPr>
            <p:cNvPr id="3" name="矩形 2"/>
            <p:cNvSpPr/>
            <p:nvPr/>
          </p:nvSpPr>
          <p:spPr>
            <a:xfrm>
              <a:off x="-954820" y="4731425"/>
              <a:ext cx="8669361" cy="3539430"/>
            </a:xfrm>
            <a:prstGeom prst="rect">
              <a:avLst/>
            </a:prstGeom>
          </p:spPr>
          <p:txBody>
            <a:bodyPr wrap="none">
              <a:spAutoFit/>
            </a:bodyPr>
            <a:lstStyle/>
            <a:p>
              <a:r>
                <a:rPr lang="zh-CN" altLang="en-US" sz="2800" b="1" dirty="0">
                  <a:latin typeface="仿宋" pitchFamily="49" charset="-122"/>
                  <a:ea typeface="仿宋" pitchFamily="49" charset="-122"/>
                  <a:cs typeface="Calibri" pitchFamily="34" charset="0"/>
                </a:rPr>
                <a:t>       例</a:t>
              </a:r>
              <a:r>
                <a:rPr lang="en-US" altLang="zh-CN" sz="2800" b="1" dirty="0">
                  <a:latin typeface="仿宋" pitchFamily="49" charset="-122"/>
                  <a:ea typeface="仿宋" pitchFamily="49" charset="-122"/>
                  <a:cs typeface="Calibri" pitchFamily="34" charset="0"/>
                </a:rPr>
                <a:t>2</a:t>
              </a:r>
              <a:r>
                <a:rPr lang="zh-CN" altLang="en-US" sz="2800" b="1" dirty="0">
                  <a:latin typeface="仿宋" pitchFamily="49" charset="-122"/>
                  <a:ea typeface="仿宋" pitchFamily="49" charset="-122"/>
                  <a:cs typeface="Calibri" pitchFamily="34" charset="0"/>
                </a:rPr>
                <a:t>：下列生活常识，最接近实际的是（  ）</a:t>
              </a:r>
              <a:endParaRPr lang="en-US" altLang="zh-CN" sz="2800" b="1" dirty="0">
                <a:latin typeface="仿宋" pitchFamily="49" charset="-122"/>
                <a:ea typeface="仿宋" pitchFamily="49" charset="-122"/>
                <a:cs typeface="Calibri" pitchFamily="34" charset="0"/>
              </a:endParaRPr>
            </a:p>
            <a:p>
              <a:r>
                <a:rPr lang="en-US" sz="2800" b="1" dirty="0">
                  <a:latin typeface="仿宋" pitchFamily="49" charset="-122"/>
                  <a:ea typeface="仿宋" pitchFamily="49" charset="-122"/>
                </a:rPr>
                <a:t>           A</a:t>
              </a:r>
              <a:r>
                <a:rPr lang="zh-CN" altLang="en-US" sz="2800" b="1" dirty="0">
                  <a:latin typeface="仿宋" pitchFamily="49" charset="-122"/>
                  <a:ea typeface="仿宋" pitchFamily="49" charset="-122"/>
                </a:rPr>
                <a:t>．</a:t>
              </a:r>
              <a:r>
                <a:rPr lang="zh-CN" altLang="en-US" sz="2800" b="1" dirty="0">
                  <a:solidFill>
                    <a:prstClr val="black"/>
                  </a:solidFill>
                  <a:latin typeface="仿宋" pitchFamily="49" charset="-122"/>
                  <a:ea typeface="仿宋" pitchFamily="49" charset="-122"/>
                </a:rPr>
                <a:t>家用自来水桶的容积约为</a:t>
              </a:r>
              <a:r>
                <a:rPr lang="en-US" altLang="zh-CN" sz="2800" b="1" dirty="0">
                  <a:solidFill>
                    <a:prstClr val="black"/>
                  </a:solidFill>
                  <a:latin typeface="仿宋" pitchFamily="49" charset="-122"/>
                  <a:ea typeface="仿宋" pitchFamily="49" charset="-122"/>
                </a:rPr>
                <a:t>2L</a:t>
              </a:r>
            </a:p>
            <a:p>
              <a:pPr lvl="0"/>
              <a:r>
                <a:rPr lang="en-US" sz="2800" b="1" dirty="0">
                  <a:latin typeface="仿宋" pitchFamily="49" charset="-122"/>
                  <a:ea typeface="仿宋" pitchFamily="49" charset="-122"/>
                </a:rPr>
                <a:t>           B</a:t>
              </a:r>
              <a:r>
                <a:rPr lang="zh-CN" altLang="en-US" sz="2800" b="1" dirty="0">
                  <a:latin typeface="仿宋" pitchFamily="49" charset="-122"/>
                  <a:ea typeface="仿宋" pitchFamily="49" charset="-122"/>
                </a:rPr>
                <a:t>．一只普通漱口杯的容积约为</a:t>
              </a:r>
              <a:r>
                <a:rPr lang="en-US" sz="2800" b="1" dirty="0">
                  <a:latin typeface="仿宋" pitchFamily="49" charset="-122"/>
                  <a:ea typeface="仿宋" pitchFamily="49" charset="-122"/>
                </a:rPr>
                <a:t>500 </a:t>
              </a:r>
              <a:r>
                <a:rPr lang="en-US" sz="2800" b="1" dirty="0" err="1">
                  <a:latin typeface="仿宋" pitchFamily="49" charset="-122"/>
                  <a:ea typeface="仿宋" pitchFamily="49" charset="-122"/>
                </a:rPr>
                <a:t>m</a:t>
              </a:r>
              <a:r>
                <a:rPr lang="en-US" altLang="zh-CN" sz="2800" b="1" dirty="0" err="1">
                  <a:solidFill>
                    <a:prstClr val="black"/>
                  </a:solidFill>
                  <a:latin typeface="仿宋" pitchFamily="49" charset="-122"/>
                  <a:ea typeface="仿宋" pitchFamily="49" charset="-122"/>
                </a:rPr>
                <a:t>L</a:t>
              </a:r>
              <a:endParaRPr lang="en-US" sz="2800" b="1" dirty="0">
                <a:latin typeface="仿宋" pitchFamily="49" charset="-122"/>
                <a:ea typeface="仿宋" pitchFamily="49" charset="-122"/>
              </a:endParaRPr>
            </a:p>
            <a:p>
              <a:pPr lvl="0"/>
              <a:r>
                <a:rPr lang="en-US" sz="2800" b="1" dirty="0">
                  <a:solidFill>
                    <a:prstClr val="black"/>
                  </a:solidFill>
                  <a:latin typeface="仿宋" pitchFamily="49" charset="-122"/>
                  <a:ea typeface="仿宋" pitchFamily="49" charset="-122"/>
                </a:rPr>
                <a:t>           C</a:t>
              </a:r>
              <a:r>
                <a:rPr lang="zh-CN" altLang="en-US" sz="2800" b="1" dirty="0">
                  <a:solidFill>
                    <a:prstClr val="black"/>
                  </a:solidFill>
                  <a:latin typeface="仿宋" pitchFamily="49" charset="-122"/>
                  <a:ea typeface="仿宋" pitchFamily="49" charset="-122"/>
                </a:rPr>
                <a:t>．普通饭碗的容积约为</a:t>
              </a:r>
              <a:r>
                <a:rPr lang="en-US" altLang="zh-CN" sz="2800" b="1" dirty="0">
                  <a:solidFill>
                    <a:prstClr val="black"/>
                  </a:solidFill>
                  <a:latin typeface="仿宋" pitchFamily="49" charset="-122"/>
                  <a:ea typeface="仿宋" pitchFamily="49" charset="-122"/>
                </a:rPr>
                <a:t>300mL</a:t>
              </a:r>
            </a:p>
            <a:p>
              <a:r>
                <a:rPr lang="en-US" sz="2800" b="1" dirty="0">
                  <a:latin typeface="仿宋" pitchFamily="49" charset="-122"/>
                  <a:ea typeface="仿宋" pitchFamily="49" charset="-122"/>
                </a:rPr>
                <a:t>           D</a:t>
              </a:r>
              <a:r>
                <a:rPr lang="zh-CN" altLang="en-US" sz="2800" b="1" dirty="0">
                  <a:latin typeface="仿宋" pitchFamily="49" charset="-122"/>
                  <a:ea typeface="仿宋" pitchFamily="49" charset="-122"/>
                </a:rPr>
                <a:t>．教室内空气的体积约为</a:t>
              </a:r>
              <a:r>
                <a:rPr lang="en-US" sz="2800" b="1" dirty="0">
                  <a:latin typeface="仿宋" pitchFamily="49" charset="-122"/>
                  <a:ea typeface="仿宋" pitchFamily="49" charset="-122"/>
                </a:rPr>
                <a:t>180</a:t>
              </a:r>
              <a:r>
                <a:rPr lang="en-US" altLang="zh-CN" sz="2800" b="1" dirty="0">
                  <a:latin typeface="仿宋" pitchFamily="49" charset="-122"/>
                  <a:ea typeface="仿宋" pitchFamily="49" charset="-122"/>
                </a:rPr>
                <a:t>d</a:t>
              </a:r>
              <a:r>
                <a:rPr lang="en-US" sz="2800" b="1" dirty="0">
                  <a:latin typeface="仿宋" pitchFamily="49" charset="-122"/>
                  <a:ea typeface="仿宋" pitchFamily="49" charset="-122"/>
                </a:rPr>
                <a:t>m</a:t>
              </a:r>
              <a:r>
                <a:rPr lang="en-US" sz="2800" b="1" baseline="30000" dirty="0">
                  <a:latin typeface="仿宋" pitchFamily="49" charset="-122"/>
                  <a:ea typeface="仿宋" pitchFamily="49" charset="-122"/>
                </a:rPr>
                <a:t>3</a:t>
              </a:r>
              <a:endParaRPr lang="zh-CN" altLang="en-US" sz="2800" b="1" dirty="0">
                <a:latin typeface="仿宋" pitchFamily="49" charset="-122"/>
                <a:ea typeface="仿宋" pitchFamily="49" charset="-122"/>
              </a:endParaRPr>
            </a:p>
            <a:p>
              <a:pPr lvl="0"/>
              <a:endParaRPr lang="en-US" altLang="zh-CN" sz="2800" b="1" dirty="0">
                <a:solidFill>
                  <a:prstClr val="black"/>
                </a:solidFill>
                <a:latin typeface="仿宋" pitchFamily="49" charset="-122"/>
                <a:ea typeface="仿宋" pitchFamily="49" charset="-122"/>
              </a:endParaRPr>
            </a:p>
            <a:p>
              <a:endParaRPr lang="zh-CN" altLang="en-US" sz="2800" b="1" dirty="0">
                <a:latin typeface="仿宋" pitchFamily="49" charset="-122"/>
                <a:ea typeface="仿宋" pitchFamily="49" charset="-122"/>
              </a:endParaRPr>
            </a:p>
            <a:p>
              <a:r>
                <a:rPr lang="en-US" sz="2800" b="1" dirty="0">
                  <a:solidFill>
                    <a:prstClr val="black"/>
                  </a:solidFill>
                  <a:latin typeface="仿宋" pitchFamily="49" charset="-122"/>
                  <a:ea typeface="仿宋" pitchFamily="49" charset="-122"/>
                </a:rPr>
                <a:t> </a:t>
              </a:r>
              <a:endParaRPr lang="zh-CN" altLang="en-US" sz="2800" b="1" dirty="0">
                <a:latin typeface="仿宋" pitchFamily="49" charset="-122"/>
                <a:ea typeface="仿宋" pitchFamily="49" charset="-122"/>
              </a:endParaRPr>
            </a:p>
          </p:txBody>
        </p:sp>
        <p:sp>
          <p:nvSpPr>
            <p:cNvPr id="4" name="TextBox 3"/>
            <p:cNvSpPr txBox="1"/>
            <p:nvPr/>
          </p:nvSpPr>
          <p:spPr>
            <a:xfrm>
              <a:off x="-114299" y="6196310"/>
              <a:ext cx="1114424" cy="523220"/>
            </a:xfrm>
            <a:prstGeom prst="rect">
              <a:avLst/>
            </a:prstGeom>
            <a:noFill/>
            <a:ln w="28575">
              <a:solidFill>
                <a:srgbClr val="A725DB"/>
              </a:solidFill>
            </a:ln>
          </p:spPr>
          <p:txBody>
            <a:bodyPr wrap="square" rtlCol="0">
              <a:spAutoFit/>
            </a:bodyPr>
            <a:lstStyle/>
            <a:p>
              <a:r>
                <a:rPr lang="en-US" altLang="zh-CN" sz="1400" b="1" dirty="0"/>
                <a:t>2015</a:t>
              </a:r>
              <a:r>
                <a:rPr lang="zh-CN" altLang="en-US" sz="1400" b="1" dirty="0"/>
                <a:t>、</a:t>
              </a:r>
              <a:r>
                <a:rPr lang="en-US" altLang="zh-CN" sz="1400" b="1" dirty="0"/>
                <a:t>16</a:t>
              </a:r>
              <a:r>
                <a:rPr lang="zh-CN" altLang="en-US" sz="1400" b="1" dirty="0"/>
                <a:t>天津</a:t>
              </a:r>
            </a:p>
          </p:txBody>
        </p:sp>
      </p:grpSp>
      <p:sp>
        <p:nvSpPr>
          <p:cNvPr id="5" name="TextBox 4"/>
          <p:cNvSpPr txBox="1"/>
          <p:nvPr/>
        </p:nvSpPr>
        <p:spPr>
          <a:xfrm>
            <a:off x="7867651" y="1409700"/>
            <a:ext cx="429088" cy="461665"/>
          </a:xfrm>
          <a:prstGeom prst="rect">
            <a:avLst/>
          </a:prstGeom>
          <a:noFill/>
        </p:spPr>
        <p:txBody>
          <a:bodyPr wrap="square" rtlCol="0">
            <a:spAutoFit/>
          </a:bodyPr>
          <a:lstStyle/>
          <a:p>
            <a:r>
              <a:rPr lang="en-US" altLang="zh-CN" sz="2400" b="1" dirty="0">
                <a:solidFill>
                  <a:srgbClr val="FF0000"/>
                </a:solidFill>
              </a:rPr>
              <a:t>C</a:t>
            </a:r>
            <a:endParaRPr lang="zh-CN" altLang="en-US" sz="2400" b="1" dirty="0">
              <a:solidFill>
                <a:srgbClr val="FF0000"/>
              </a:solidFill>
            </a:endParaRPr>
          </a:p>
        </p:txBody>
      </p:sp>
      <p:sp>
        <p:nvSpPr>
          <p:cNvPr id="6" name="TextBox 5"/>
          <p:cNvSpPr txBox="1"/>
          <p:nvPr/>
        </p:nvSpPr>
        <p:spPr>
          <a:xfrm>
            <a:off x="7210425" y="1695450"/>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7" name="TextBox 6"/>
          <p:cNvSpPr txBox="1"/>
          <p:nvPr/>
        </p:nvSpPr>
        <p:spPr>
          <a:xfrm>
            <a:off x="8382000" y="210502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8" name="TextBox 7"/>
          <p:cNvSpPr txBox="1"/>
          <p:nvPr/>
        </p:nvSpPr>
        <p:spPr>
          <a:xfrm>
            <a:off x="7515225" y="3019425"/>
            <a:ext cx="540533" cy="707886"/>
          </a:xfrm>
          <a:prstGeom prst="rect">
            <a:avLst/>
          </a:prstGeom>
          <a:noFill/>
        </p:spPr>
        <p:txBody>
          <a:bodyPr wrap="none" rtlCol="0">
            <a:spAutoFit/>
          </a:bodyPr>
          <a:lstStyle/>
          <a:p>
            <a:r>
              <a:rPr lang="en-US" altLang="zh-CN" sz="4000" b="1" dirty="0">
                <a:solidFill>
                  <a:srgbClr val="FF0000"/>
                </a:solidFill>
              </a:rPr>
              <a:t>×</a:t>
            </a:r>
            <a:endParaRPr lang="zh-CN" altLang="en-US" sz="4000" b="1" dirty="0">
              <a:solidFill>
                <a:srgbClr val="FF0000"/>
              </a:solidFill>
            </a:endParaRPr>
          </a:p>
        </p:txBody>
      </p:sp>
      <p:sp>
        <p:nvSpPr>
          <p:cNvPr id="9" name="TextBox 8"/>
          <p:cNvSpPr txBox="1"/>
          <p:nvPr/>
        </p:nvSpPr>
        <p:spPr>
          <a:xfrm>
            <a:off x="7610475" y="2600325"/>
            <a:ext cx="543739" cy="523220"/>
          </a:xfrm>
          <a:prstGeom prst="rect">
            <a:avLst/>
          </a:prstGeom>
          <a:noFill/>
        </p:spPr>
        <p:txBody>
          <a:bodyPr wrap="none" rtlCol="0">
            <a:spAutoFit/>
          </a:bodyPr>
          <a:lstStyle/>
          <a:p>
            <a:r>
              <a:rPr lang="zh-CN" altLang="en-US" sz="2800" b="1" dirty="0">
                <a:solidFill>
                  <a:srgbClr val="FF0000"/>
                </a:solidFill>
              </a:rPr>
              <a:t>√</a:t>
            </a:r>
          </a:p>
        </p:txBody>
      </p:sp>
      <p:cxnSp>
        <p:nvCxnSpPr>
          <p:cNvPr id="10" name="直接连接符 9"/>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133350"/>
            <a:ext cx="3672800" cy="646331"/>
          </a:xfrm>
          <a:prstGeom prst="rect">
            <a:avLst/>
          </a:prstGeom>
          <a:noFill/>
        </p:spPr>
        <p:txBody>
          <a:bodyPr wrap="none" rtlCol="0">
            <a:spAutoFit/>
          </a:bodyPr>
          <a:lstStyle/>
          <a:p>
            <a:r>
              <a:rPr lang="en-US" altLang="zh-CN" sz="3600" b="1" dirty="0"/>
              <a:t>5</a:t>
            </a:r>
            <a:r>
              <a:rPr lang="zh-CN" altLang="en-US" sz="3600" b="1" dirty="0"/>
              <a:t>、容积（面积）</a:t>
            </a:r>
          </a:p>
        </p:txBody>
      </p:sp>
      <p:grpSp>
        <p:nvGrpSpPr>
          <p:cNvPr id="12" name="组合 11"/>
          <p:cNvGrpSpPr/>
          <p:nvPr/>
        </p:nvGrpSpPr>
        <p:grpSpPr>
          <a:xfrm>
            <a:off x="4895850" y="247650"/>
            <a:ext cx="7677102" cy="893207"/>
            <a:chOff x="4895850" y="247650"/>
            <a:chExt cx="7677102" cy="893207"/>
          </a:xfrm>
        </p:grpSpPr>
        <p:sp>
          <p:nvSpPr>
            <p:cNvPr id="13" name="TextBox 12"/>
            <p:cNvSpPr txBox="1"/>
            <p:nvPr/>
          </p:nvSpPr>
          <p:spPr>
            <a:xfrm>
              <a:off x="8772525" y="771525"/>
              <a:ext cx="1171575" cy="369332"/>
            </a:xfrm>
            <a:prstGeom prst="rect">
              <a:avLst/>
            </a:prstGeom>
            <a:solidFill>
              <a:schemeClr val="accent1"/>
            </a:solidFill>
            <a:ln w="28575">
              <a:solidFill>
                <a:srgbClr val="DC5ADF"/>
              </a:solidFill>
            </a:ln>
          </p:spPr>
          <p:txBody>
            <a:bodyPr wrap="square" rtlCol="0">
              <a:spAutoFit/>
            </a:bodyPr>
            <a:lstStyle/>
            <a:p>
              <a:r>
                <a:rPr lang="zh-CN" altLang="en-US" b="1" dirty="0"/>
                <a:t>规则物体</a:t>
              </a:r>
            </a:p>
          </p:txBody>
        </p:sp>
        <p:sp>
          <p:nvSpPr>
            <p:cNvPr id="14" name="TextBox 13"/>
            <p:cNvSpPr txBox="1"/>
            <p:nvPr/>
          </p:nvSpPr>
          <p:spPr>
            <a:xfrm>
              <a:off x="4895850" y="247650"/>
              <a:ext cx="7677102" cy="461665"/>
            </a:xfrm>
            <a:prstGeom prst="rect">
              <a:avLst/>
            </a:prstGeom>
            <a:noFill/>
          </p:spPr>
          <p:txBody>
            <a:bodyPr wrap="none" rtlCol="0">
              <a:spAutoFit/>
            </a:bodyPr>
            <a:lstStyle/>
            <a:p>
              <a:r>
                <a:rPr lang="en-US" altLang="zh-CN" sz="2400" b="1" dirty="0"/>
                <a:t>S=</a:t>
              </a:r>
              <a:r>
                <a:rPr lang="en-US" altLang="zh-CN" sz="2400" b="1" dirty="0" err="1"/>
                <a:t>ab</a:t>
              </a:r>
              <a:r>
                <a:rPr lang="en-US" altLang="zh-CN" sz="2400" b="1" dirty="0"/>
                <a:t>(a</a:t>
              </a:r>
              <a:r>
                <a:rPr lang="zh-CN" altLang="en-US" sz="2400" b="1" dirty="0"/>
                <a:t>为长、</a:t>
              </a:r>
              <a:r>
                <a:rPr lang="en-US" altLang="zh-CN" sz="2400" b="1" dirty="0"/>
                <a:t>b</a:t>
              </a:r>
              <a:r>
                <a:rPr lang="zh-CN" altLang="en-US" sz="2400" b="1" dirty="0"/>
                <a:t>为宽）</a:t>
              </a:r>
              <a:r>
                <a:rPr lang="en-US" altLang="zh-CN" sz="2400" b="1" dirty="0"/>
                <a:t>V=</a:t>
              </a:r>
              <a:r>
                <a:rPr lang="en-US" altLang="zh-CN" sz="2400" b="1" dirty="0" err="1"/>
                <a:t>abc</a:t>
              </a:r>
              <a:r>
                <a:rPr lang="zh-CN" altLang="en-US" sz="2400" b="1" dirty="0"/>
                <a:t>（</a:t>
              </a:r>
              <a:r>
                <a:rPr lang="en-US" altLang="zh-CN" sz="2400" b="1" dirty="0"/>
                <a:t>a</a:t>
              </a:r>
              <a:r>
                <a:rPr lang="zh-CN" altLang="en-US" sz="2400" b="1" dirty="0"/>
                <a:t>为长、</a:t>
              </a:r>
              <a:r>
                <a:rPr lang="en-US" altLang="zh-CN" sz="2400" b="1" dirty="0"/>
                <a:t>b</a:t>
              </a:r>
              <a:r>
                <a:rPr lang="zh-CN" altLang="en-US" sz="2400" b="1" dirty="0"/>
                <a:t>为宽、</a:t>
              </a:r>
              <a:r>
                <a:rPr lang="en-US" altLang="zh-CN" sz="2400" b="1" dirty="0"/>
                <a:t>c</a:t>
              </a:r>
              <a:r>
                <a:rPr lang="zh-CN" altLang="en-US" sz="2400" b="1" dirty="0"/>
                <a:t>为高）</a:t>
              </a:r>
            </a:p>
          </p:txBody>
        </p:sp>
      </p:grpSp>
      <p:grpSp>
        <p:nvGrpSpPr>
          <p:cNvPr id="15" name="组合 14"/>
          <p:cNvGrpSpPr/>
          <p:nvPr/>
        </p:nvGrpSpPr>
        <p:grpSpPr>
          <a:xfrm>
            <a:off x="5762625" y="3743325"/>
            <a:ext cx="2295525" cy="2933700"/>
            <a:chOff x="5809268" y="5238750"/>
            <a:chExt cx="1213831" cy="1619250"/>
          </a:xfrm>
        </p:grpSpPr>
        <p:pic>
          <p:nvPicPr>
            <p:cNvPr id="16" name="Picture 8" descr="https://ss0.bdstatic.com/70cFvHSh_Q1YnxGkpoWK1HF6hhy/it/u=2201568190,568967744&amp;fm=26&amp;gp=0.jpg"/>
            <p:cNvPicPr>
              <a:picLocks noChangeAspect="1" noChangeArrowheads="1"/>
            </p:cNvPicPr>
            <p:nvPr/>
          </p:nvPicPr>
          <p:blipFill>
            <a:blip r:embed="rId2"/>
            <a:srcRect/>
            <a:stretch>
              <a:fillRect/>
            </a:stretch>
          </p:blipFill>
          <p:spPr bwMode="auto">
            <a:xfrm>
              <a:off x="5809268" y="5238750"/>
              <a:ext cx="1213831" cy="1619250"/>
            </a:xfrm>
            <a:prstGeom prst="rect">
              <a:avLst/>
            </a:prstGeom>
            <a:noFill/>
          </p:spPr>
        </p:pic>
        <p:sp>
          <p:nvSpPr>
            <p:cNvPr id="17" name="TextBox 16"/>
            <p:cNvSpPr txBox="1"/>
            <p:nvPr/>
          </p:nvSpPr>
          <p:spPr>
            <a:xfrm>
              <a:off x="5899781" y="5307297"/>
              <a:ext cx="312576" cy="196208"/>
            </a:xfrm>
            <a:prstGeom prst="rect">
              <a:avLst/>
            </a:prstGeom>
            <a:solidFill>
              <a:srgbClr val="FFFF00"/>
            </a:solidFill>
          </p:spPr>
          <p:txBody>
            <a:bodyPr wrap="square" rtlCol="0">
              <a:spAutoFit/>
            </a:bodyPr>
            <a:lstStyle/>
            <a:p>
              <a:r>
                <a:rPr lang="en-US" altLang="zh-CN" b="1" dirty="0"/>
                <a:t>19L</a:t>
              </a:r>
              <a:endParaRPr lang="zh-CN" altLang="en-US" b="1" dirty="0"/>
            </a:p>
          </p:txBody>
        </p:sp>
      </p:grpSp>
      <p:sp>
        <p:nvSpPr>
          <p:cNvPr id="18" name="TextBox 17"/>
          <p:cNvSpPr txBox="1"/>
          <p:nvPr/>
        </p:nvSpPr>
        <p:spPr>
          <a:xfrm>
            <a:off x="8553450" y="3609975"/>
            <a:ext cx="2455040" cy="646331"/>
          </a:xfrm>
          <a:prstGeom prst="rect">
            <a:avLst/>
          </a:prstGeom>
          <a:solidFill>
            <a:srgbClr val="92D050"/>
          </a:solidFill>
        </p:spPr>
        <p:txBody>
          <a:bodyPr wrap="square" rtlCol="0">
            <a:spAutoFit/>
          </a:bodyPr>
          <a:lstStyle/>
          <a:p>
            <a:r>
              <a:rPr lang="zh-CN" altLang="en-US" b="1" dirty="0"/>
              <a:t>估算教室的体积</a:t>
            </a:r>
            <a:endParaRPr lang="en-US" altLang="zh-CN" b="1" dirty="0"/>
          </a:p>
          <a:p>
            <a:r>
              <a:rPr lang="en-US" altLang="zh-CN" b="1" dirty="0"/>
              <a:t>V=</a:t>
            </a:r>
            <a:r>
              <a:rPr lang="en-US" altLang="zh-CN" b="1" dirty="0" err="1"/>
              <a:t>abc</a:t>
            </a:r>
            <a:endParaRPr lang="zh-CN" altLang="en-US" b="1" dirty="0"/>
          </a:p>
        </p:txBody>
      </p:sp>
      <p:sp>
        <p:nvSpPr>
          <p:cNvPr id="19" name="TextBox 18"/>
          <p:cNvSpPr txBox="1"/>
          <p:nvPr/>
        </p:nvSpPr>
        <p:spPr>
          <a:xfrm>
            <a:off x="8686800" y="4171949"/>
            <a:ext cx="2638643" cy="369332"/>
          </a:xfrm>
          <a:prstGeom prst="rect">
            <a:avLst/>
          </a:prstGeom>
          <a:solidFill>
            <a:srgbClr val="92D050"/>
          </a:solidFill>
        </p:spPr>
        <p:txBody>
          <a:bodyPr wrap="square" rtlCol="0">
            <a:spAutoFit/>
          </a:bodyPr>
          <a:lstStyle/>
          <a:p>
            <a:r>
              <a:rPr lang="en-US" altLang="zh-CN" b="1" dirty="0"/>
              <a:t>=10m</a:t>
            </a:r>
            <a:r>
              <a:rPr lang="en-US" b="1" dirty="0"/>
              <a:t>ⅹ6</a:t>
            </a:r>
            <a:r>
              <a:rPr lang="en-US" altLang="zh-CN" b="1" dirty="0"/>
              <a:t>m</a:t>
            </a:r>
            <a:r>
              <a:rPr lang="en-US" b="1" dirty="0"/>
              <a:t>ⅹ3</a:t>
            </a:r>
            <a:r>
              <a:rPr lang="en-US" altLang="zh-CN" b="1" dirty="0"/>
              <a:t>m</a:t>
            </a:r>
            <a:endParaRPr lang="zh-CN" altLang="en-US" b="1" dirty="0"/>
          </a:p>
        </p:txBody>
      </p:sp>
      <p:sp>
        <p:nvSpPr>
          <p:cNvPr id="20" name="TextBox 19"/>
          <p:cNvSpPr txBox="1"/>
          <p:nvPr/>
        </p:nvSpPr>
        <p:spPr>
          <a:xfrm>
            <a:off x="8715375" y="4533899"/>
            <a:ext cx="1390578" cy="369332"/>
          </a:xfrm>
          <a:prstGeom prst="rect">
            <a:avLst/>
          </a:prstGeom>
          <a:solidFill>
            <a:srgbClr val="92D050"/>
          </a:solidFill>
        </p:spPr>
        <p:txBody>
          <a:bodyPr wrap="square" rtlCol="0">
            <a:spAutoFit/>
          </a:bodyPr>
          <a:lstStyle/>
          <a:p>
            <a:r>
              <a:rPr lang="en-US" altLang="zh-CN" b="1" dirty="0"/>
              <a:t>=180m</a:t>
            </a:r>
            <a:r>
              <a:rPr lang="en-US" altLang="zh-CN" b="1" baseline="30000" dirty="0"/>
              <a:t>3</a:t>
            </a:r>
            <a:endParaRPr lang="zh-CN" altLang="en-US" b="1" baseline="30000" dirty="0"/>
          </a:p>
        </p:txBody>
      </p:sp>
      <p:sp>
        <p:nvSpPr>
          <p:cNvPr id="21" name="TextBox 20"/>
          <p:cNvSpPr txBox="1"/>
          <p:nvPr/>
        </p:nvSpPr>
        <p:spPr>
          <a:xfrm>
            <a:off x="9760409" y="4574937"/>
            <a:ext cx="1679116" cy="369332"/>
          </a:xfrm>
          <a:prstGeom prst="rect">
            <a:avLst/>
          </a:prstGeom>
          <a:solidFill>
            <a:srgbClr val="FF0000"/>
          </a:solidFill>
        </p:spPr>
        <p:txBody>
          <a:bodyPr wrap="square" rtlCol="0">
            <a:spAutoFit/>
          </a:bodyPr>
          <a:lstStyle/>
          <a:p>
            <a:r>
              <a:rPr lang="zh-CN" altLang="en-US" b="1" dirty="0"/>
              <a:t>记住！！！</a:t>
            </a:r>
          </a:p>
        </p:txBody>
      </p:sp>
      <p:sp>
        <p:nvSpPr>
          <p:cNvPr id="22" name="TextBox 21"/>
          <p:cNvSpPr txBox="1"/>
          <p:nvPr/>
        </p:nvSpPr>
        <p:spPr>
          <a:xfrm>
            <a:off x="8179363" y="5162550"/>
            <a:ext cx="4012637" cy="400110"/>
          </a:xfrm>
          <a:prstGeom prst="rect">
            <a:avLst/>
          </a:prstGeom>
          <a:solidFill>
            <a:srgbClr val="FFFF00"/>
          </a:solidFill>
        </p:spPr>
        <p:txBody>
          <a:bodyPr wrap="none" rtlCol="0">
            <a:spAutoFit/>
          </a:bodyPr>
          <a:lstStyle/>
          <a:p>
            <a:r>
              <a:rPr lang="zh-CN" altLang="en-US" sz="2000" b="1" dirty="0"/>
              <a:t>补充：一间教室的体积约为</a:t>
            </a:r>
            <a:r>
              <a:rPr lang="en-US" altLang="zh-CN" sz="2000" b="1" dirty="0"/>
              <a:t>200m</a:t>
            </a:r>
            <a:r>
              <a:rPr lang="en-US" altLang="zh-CN" sz="2000" b="1" baseline="30000" dirty="0"/>
              <a:t>3</a:t>
            </a:r>
            <a:endParaRPr lang="zh-CN" altLang="en-US" sz="2000" b="1" baseline="30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1"/>
      <p:bldP spid="18" grpId="0" animBg="1"/>
      <p:bldP spid="19" grpId="0" animBg="1"/>
      <p:bldP spid="20"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85750" y="3687901"/>
            <a:ext cx="10906125" cy="3170099"/>
          </a:xfrm>
          <a:prstGeom prst="rect">
            <a:avLst/>
          </a:prstGeom>
          <a:noFill/>
        </p:spPr>
        <p:txBody>
          <a:bodyPr wrap="square" rtlCol="0">
            <a:spAutoFit/>
          </a:bodyPr>
          <a:lstStyle/>
          <a:p>
            <a:r>
              <a:rPr lang="en-US" altLang="zh-CN" sz="2000" b="1" dirty="0">
                <a:solidFill>
                  <a:srgbClr val="000000"/>
                </a:solidFill>
                <a:latin typeface="仿宋" pitchFamily="49" charset="-122"/>
                <a:ea typeface="仿宋" pitchFamily="49" charset="-122"/>
                <a:cs typeface="宋体" pitchFamily="2" charset="-122"/>
              </a:rPr>
              <a:t>2</a:t>
            </a:r>
            <a:r>
              <a:rPr lang="zh-CN" altLang="en-US" sz="2000" b="1" dirty="0">
                <a:solidFill>
                  <a:srgbClr val="000000"/>
                </a:solidFill>
                <a:latin typeface="仿宋" pitchFamily="49" charset="-122"/>
                <a:ea typeface="仿宋" pitchFamily="49" charset="-122"/>
                <a:cs typeface="宋体" pitchFamily="2" charset="-122"/>
              </a:rPr>
              <a:t>、</a:t>
            </a:r>
            <a:r>
              <a:rPr lang="zh-CN" altLang="en-US" sz="2000" b="1" dirty="0">
                <a:latin typeface="仿宋" pitchFamily="49" charset="-122"/>
                <a:ea typeface="仿宋" pitchFamily="49" charset="-122"/>
              </a:rPr>
              <a:t>如图</a:t>
            </a:r>
            <a:r>
              <a:rPr lang="en-US" sz="2000" b="1" dirty="0">
                <a:latin typeface="仿宋" pitchFamily="49" charset="-122"/>
                <a:ea typeface="仿宋" pitchFamily="49" charset="-122"/>
              </a:rPr>
              <a:t>5</a:t>
            </a:r>
            <a:r>
              <a:rPr lang="zh-CN" altLang="en-US" sz="2000" b="1" dirty="0">
                <a:latin typeface="仿宋" pitchFamily="49" charset="-122"/>
                <a:ea typeface="仿宋" pitchFamily="49" charset="-122"/>
              </a:rPr>
              <a:t>所示，</a:t>
            </a:r>
            <a:r>
              <a:rPr lang="en-US" sz="2000" b="1" dirty="0">
                <a:latin typeface="仿宋" pitchFamily="49" charset="-122"/>
                <a:ea typeface="仿宋" pitchFamily="49" charset="-122"/>
              </a:rPr>
              <a:t>2018</a:t>
            </a:r>
            <a:r>
              <a:rPr lang="zh-CN" altLang="en-US" sz="2000" b="1" dirty="0">
                <a:latin typeface="仿宋" pitchFamily="49" charset="-122"/>
                <a:ea typeface="仿宋" pitchFamily="49" charset="-122"/>
              </a:rPr>
              <a:t>年</a:t>
            </a:r>
            <a:r>
              <a:rPr lang="en-US" sz="2000" b="1" dirty="0">
                <a:latin typeface="仿宋" pitchFamily="49" charset="-122"/>
                <a:ea typeface="仿宋" pitchFamily="49" charset="-122"/>
              </a:rPr>
              <a:t>10</a:t>
            </a:r>
            <a:r>
              <a:rPr lang="zh-CN" altLang="en-US" sz="2000" b="1" dirty="0">
                <a:latin typeface="仿宋" pitchFamily="49" charset="-122"/>
                <a:ea typeface="仿宋" pitchFamily="49" charset="-122"/>
              </a:rPr>
              <a:t>月</a:t>
            </a:r>
            <a:r>
              <a:rPr lang="en-US" sz="2000" b="1" dirty="0">
                <a:latin typeface="仿宋" pitchFamily="49" charset="-122"/>
                <a:ea typeface="仿宋" pitchFamily="49" charset="-122"/>
              </a:rPr>
              <a:t>20</a:t>
            </a:r>
            <a:r>
              <a:rPr lang="zh-CN" altLang="en-US" sz="2000" b="1" dirty="0">
                <a:latin typeface="仿宋" pitchFamily="49" charset="-122"/>
                <a:ea typeface="仿宋" pitchFamily="49" charset="-122"/>
              </a:rPr>
              <a:t>日，我国首款大型水陆两栖飞机“鲲龙”</a:t>
            </a:r>
            <a:r>
              <a:rPr lang="en-US" sz="2000" b="1" dirty="0">
                <a:latin typeface="仿宋" pitchFamily="49" charset="-122"/>
                <a:ea typeface="仿宋" pitchFamily="49" charset="-122"/>
              </a:rPr>
              <a:t>AG600</a:t>
            </a:r>
            <a:r>
              <a:rPr lang="zh-CN" altLang="en-US" sz="2000" b="1" dirty="0">
                <a:latin typeface="仿宋" pitchFamily="49" charset="-122"/>
                <a:ea typeface="仿宋" pitchFamily="49" charset="-122"/>
              </a:rPr>
              <a:t>成功实现水上首飞起降，它是目前世界上在研的最大水陆两栖飞机。下列有关这款两栖飞机估测正确的是</a:t>
            </a:r>
            <a:r>
              <a:rPr lang="zh-CN" altLang="en-US" sz="2000" b="1" dirty="0">
                <a:solidFill>
                  <a:srgbClr val="000000"/>
                </a:solidFill>
                <a:latin typeface="仿宋" pitchFamily="49" charset="-122"/>
                <a:ea typeface="仿宋" pitchFamily="49" charset="-122"/>
                <a:cs typeface="宋体" pitchFamily="2" charset="-122"/>
              </a:rPr>
              <a:t>（　　）</a:t>
            </a:r>
            <a:endParaRPr lang="en-US" altLang="zh-CN" sz="2000" b="1" dirty="0">
              <a:latin typeface="仿宋" pitchFamily="49" charset="-122"/>
              <a:ea typeface="仿宋" pitchFamily="49" charset="-122"/>
            </a:endParaRPr>
          </a:p>
          <a:p>
            <a:endParaRPr lang="en-US" sz="2000" b="1" dirty="0">
              <a:latin typeface="仿宋" pitchFamily="49" charset="-122"/>
              <a:ea typeface="仿宋" pitchFamily="49" charset="-122"/>
            </a:endParaRPr>
          </a:p>
          <a:p>
            <a:r>
              <a:rPr lang="en-US" sz="2000" b="1" dirty="0">
                <a:latin typeface="仿宋" pitchFamily="49" charset="-122"/>
                <a:ea typeface="仿宋" pitchFamily="49" charset="-122"/>
              </a:rPr>
              <a:t>A</a:t>
            </a:r>
            <a:r>
              <a:rPr lang="zh-CN" altLang="en-US" sz="2000" b="1" dirty="0">
                <a:latin typeface="仿宋" pitchFamily="49" charset="-122"/>
                <a:ea typeface="仿宋" pitchFamily="49" charset="-122"/>
              </a:rPr>
              <a:t>．质量约为</a:t>
            </a:r>
            <a:r>
              <a:rPr lang="en-US" sz="2000" b="1" dirty="0">
                <a:latin typeface="仿宋" pitchFamily="49" charset="-122"/>
                <a:ea typeface="仿宋" pitchFamily="49" charset="-122"/>
              </a:rPr>
              <a:t>100 kg </a:t>
            </a:r>
            <a:endParaRPr lang="zh-CN" altLang="en-US" sz="2000" b="1" dirty="0">
              <a:latin typeface="仿宋" pitchFamily="49" charset="-122"/>
              <a:ea typeface="仿宋" pitchFamily="49" charset="-122"/>
            </a:endParaRPr>
          </a:p>
          <a:p>
            <a:r>
              <a:rPr lang="en-US" sz="2000" b="1" dirty="0">
                <a:latin typeface="仿宋" pitchFamily="49" charset="-122"/>
                <a:ea typeface="仿宋" pitchFamily="49" charset="-122"/>
              </a:rPr>
              <a:t>B</a:t>
            </a:r>
            <a:r>
              <a:rPr lang="zh-CN" altLang="en-US" sz="2000" b="1" dirty="0">
                <a:latin typeface="仿宋" pitchFamily="49" charset="-122"/>
                <a:ea typeface="仿宋" pitchFamily="49" charset="-122"/>
              </a:rPr>
              <a:t>．机身长约为</a:t>
            </a:r>
            <a:r>
              <a:rPr lang="en-US" sz="2000" b="1" dirty="0">
                <a:latin typeface="仿宋" pitchFamily="49" charset="-122"/>
                <a:ea typeface="仿宋" pitchFamily="49" charset="-122"/>
              </a:rPr>
              <a:t>200 m </a:t>
            </a:r>
            <a:endParaRPr lang="zh-CN" altLang="en-US" sz="2000" b="1" dirty="0">
              <a:latin typeface="仿宋" pitchFamily="49" charset="-122"/>
              <a:ea typeface="仿宋" pitchFamily="49" charset="-122"/>
            </a:endParaRPr>
          </a:p>
          <a:p>
            <a:r>
              <a:rPr lang="en-US" sz="2000" b="1" dirty="0">
                <a:latin typeface="仿宋" pitchFamily="49" charset="-122"/>
                <a:ea typeface="仿宋" pitchFamily="49" charset="-122"/>
              </a:rPr>
              <a:t>C</a:t>
            </a:r>
            <a:r>
              <a:rPr lang="zh-CN" altLang="en-US" sz="2000" b="1" dirty="0">
                <a:latin typeface="仿宋" pitchFamily="49" charset="-122"/>
                <a:ea typeface="仿宋" pitchFamily="49" charset="-122"/>
              </a:rPr>
              <a:t>．最大航行时间约为</a:t>
            </a:r>
            <a:r>
              <a:rPr lang="en-US" sz="2000" b="1" dirty="0">
                <a:latin typeface="仿宋" pitchFamily="49" charset="-122"/>
                <a:ea typeface="仿宋" pitchFamily="49" charset="-122"/>
              </a:rPr>
              <a:t>60 s</a:t>
            </a:r>
            <a:endParaRPr lang="zh-CN" altLang="en-US" sz="2000" b="1" dirty="0">
              <a:latin typeface="仿宋" pitchFamily="49" charset="-122"/>
              <a:ea typeface="仿宋" pitchFamily="49" charset="-122"/>
            </a:endParaRPr>
          </a:p>
          <a:p>
            <a:r>
              <a:rPr lang="en-US" sz="2000" b="1" dirty="0">
                <a:latin typeface="仿宋" pitchFamily="49" charset="-122"/>
                <a:ea typeface="仿宋" pitchFamily="49" charset="-122"/>
              </a:rPr>
              <a:t>D</a:t>
            </a:r>
            <a:r>
              <a:rPr lang="zh-CN" altLang="en-US" sz="2000" b="1" dirty="0">
                <a:latin typeface="仿宋" pitchFamily="49" charset="-122"/>
                <a:ea typeface="仿宋" pitchFamily="49" charset="-122"/>
              </a:rPr>
              <a:t>．飞行的速度约为</a:t>
            </a:r>
            <a:r>
              <a:rPr lang="en-US" sz="2000" b="1" dirty="0">
                <a:latin typeface="仿宋" pitchFamily="49" charset="-122"/>
                <a:ea typeface="仿宋" pitchFamily="49" charset="-122"/>
              </a:rPr>
              <a:t>500 km/h</a:t>
            </a:r>
          </a:p>
          <a:p>
            <a:endParaRPr lang="en-US" altLang="zh-CN" sz="2000" b="1" dirty="0">
              <a:latin typeface="仿宋" pitchFamily="49" charset="-122"/>
              <a:ea typeface="仿宋" pitchFamily="49" charset="-122"/>
            </a:endParaRPr>
          </a:p>
          <a:p>
            <a:endParaRPr lang="zh-CN" altLang="en-US" sz="2000" b="1" dirty="0">
              <a:latin typeface="仿宋" pitchFamily="49" charset="-122"/>
              <a:ea typeface="仿宋" pitchFamily="49" charset="-122"/>
            </a:endParaRPr>
          </a:p>
          <a:p>
            <a:endParaRPr lang="zh-CN" altLang="en-US" sz="2000" b="1" dirty="0">
              <a:latin typeface="仿宋" pitchFamily="49" charset="-122"/>
              <a:ea typeface="仿宋" pitchFamily="49" charset="-122"/>
            </a:endParaRPr>
          </a:p>
        </p:txBody>
      </p:sp>
      <p:sp>
        <p:nvSpPr>
          <p:cNvPr id="7" name="TextBox 6"/>
          <p:cNvSpPr txBox="1"/>
          <p:nvPr/>
        </p:nvSpPr>
        <p:spPr>
          <a:xfrm>
            <a:off x="257175" y="295275"/>
            <a:ext cx="1826141" cy="584775"/>
          </a:xfrm>
          <a:prstGeom prst="rect">
            <a:avLst/>
          </a:prstGeom>
          <a:noFill/>
        </p:spPr>
        <p:txBody>
          <a:bodyPr wrap="none" rtlCol="0">
            <a:spAutoFit/>
          </a:bodyPr>
          <a:lstStyle/>
          <a:p>
            <a:r>
              <a:rPr lang="zh-CN" altLang="en-US" sz="3200" b="1" dirty="0"/>
              <a:t>自主练习</a:t>
            </a:r>
          </a:p>
        </p:txBody>
      </p:sp>
      <p:sp>
        <p:nvSpPr>
          <p:cNvPr id="3073" name="Rectangle 1"/>
          <p:cNvSpPr>
            <a:spLocks noChangeArrowheads="1"/>
          </p:cNvSpPr>
          <p:nvPr/>
        </p:nvSpPr>
        <p:spPr bwMode="auto">
          <a:xfrm>
            <a:off x="238125" y="1123949"/>
            <a:ext cx="11572875"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1</a:t>
            </a:r>
            <a:r>
              <a:rPr kumimoji="0" lang="zh-CN" altLang="en-US"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小李毎天坚持用“微信运动“来统计当天行走的步数，如图为她在</a:t>
            </a:r>
            <a:r>
              <a:rPr kumimoji="0" lang="en-US"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4</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月</a:t>
            </a: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12</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曰的步行情况．按照正常成年人的身体指标和通常的步伐及频率，可以估测出（　　）</a:t>
            </a:r>
            <a:endParaRPr kumimoji="0" 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  </a:t>
            </a:r>
            <a:endParaRPr kumimoji="0" 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A</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．小李的质量大约为</a:t>
            </a: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500kg</a:t>
            </a:r>
            <a:endParaRPr kumimoji="0" lang="zh-CN"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B</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．小李步行的平均速度大约为</a:t>
            </a: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10m/s</a:t>
            </a:r>
            <a:endParaRPr kumimoji="0" lang="zh-CN"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C</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．当天小李走过的路程大约为</a:t>
            </a: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3000m</a:t>
            </a:r>
            <a:endParaRPr kumimoji="0" lang="zh-CN"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D</a:t>
            </a:r>
            <a:r>
              <a:rPr kumimoji="0" 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．步行后小李心跳一次的时间大约为</a:t>
            </a:r>
            <a:r>
              <a:rPr kumimoji="0" lang="zh-CN" altLang="zh-CN" sz="2000" b="1" i="0" u="none" strike="noStrike" cap="none" normalizeH="0" baseline="0" dirty="0">
                <a:ln>
                  <a:noFill/>
                </a:ln>
                <a:solidFill>
                  <a:srgbClr val="000000"/>
                </a:solidFill>
                <a:effectLst/>
                <a:latin typeface="仿宋" pitchFamily="49" charset="-122"/>
                <a:ea typeface="仿宋" pitchFamily="49" charset="-122"/>
                <a:cs typeface="宋体" pitchFamily="2" charset="-122"/>
              </a:rPr>
              <a:t>4s</a:t>
            </a:r>
          </a:p>
        </p:txBody>
      </p:sp>
      <p:pic>
        <p:nvPicPr>
          <p:cNvPr id="3075" name="Picture 3"/>
          <p:cNvPicPr>
            <a:picLocks noChangeAspect="1" noChangeArrowheads="1"/>
          </p:cNvPicPr>
          <p:nvPr/>
        </p:nvPicPr>
        <p:blipFill>
          <a:blip r:embed="rId2"/>
          <a:srcRect/>
          <a:stretch>
            <a:fillRect/>
          </a:stretch>
        </p:blipFill>
        <p:spPr bwMode="auto">
          <a:xfrm>
            <a:off x="7548563" y="1828799"/>
            <a:ext cx="2178844" cy="1381125"/>
          </a:xfrm>
          <a:prstGeom prst="rect">
            <a:avLst/>
          </a:prstGeom>
          <a:noFill/>
          <a:ln w="9525">
            <a:noFill/>
            <a:miter lim="800000"/>
            <a:headEnd/>
            <a:tailEnd/>
          </a:ln>
          <a:effectLst/>
        </p:spPr>
      </p:pic>
      <p:grpSp>
        <p:nvGrpSpPr>
          <p:cNvPr id="3076" name="Group 4"/>
          <p:cNvGrpSpPr>
            <a:grpSpLocks/>
          </p:cNvGrpSpPr>
          <p:nvPr/>
        </p:nvGrpSpPr>
        <p:grpSpPr bwMode="auto">
          <a:xfrm>
            <a:off x="7867651" y="4667250"/>
            <a:ext cx="2159000" cy="1762125"/>
            <a:chOff x="7047" y="2104"/>
            <a:chExt cx="1895" cy="1600"/>
          </a:xfrm>
        </p:grpSpPr>
        <p:pic>
          <p:nvPicPr>
            <p:cNvPr id="3077" name="Picture 5" descr="1514168063933"/>
            <p:cNvPicPr>
              <a:picLocks noChangeAspect="1" noChangeArrowheads="1"/>
            </p:cNvPicPr>
            <p:nvPr/>
          </p:nvPicPr>
          <p:blipFill>
            <a:blip r:embed="rId3">
              <a:lum bright="20000" contrast="20000"/>
            </a:blip>
            <a:srcRect/>
            <a:stretch>
              <a:fillRect/>
            </a:stretch>
          </p:blipFill>
          <p:spPr bwMode="auto">
            <a:xfrm>
              <a:off x="7047" y="2104"/>
              <a:ext cx="1895" cy="1260"/>
            </a:xfrm>
            <a:prstGeom prst="rect">
              <a:avLst/>
            </a:prstGeom>
            <a:noFill/>
          </p:spPr>
        </p:pic>
        <p:sp>
          <p:nvSpPr>
            <p:cNvPr id="3078" name="Text Box 1435"/>
            <p:cNvSpPr txBox="1">
              <a:spLocks noChangeArrowheads="1"/>
            </p:cNvSpPr>
            <p:nvPr/>
          </p:nvSpPr>
          <p:spPr bwMode="auto">
            <a:xfrm>
              <a:off x="7860" y="3364"/>
              <a:ext cx="497" cy="340"/>
            </a:xfrm>
            <a:prstGeom prst="rect">
              <a:avLst/>
            </a:prstGeom>
            <a:solidFill>
              <a:srgbClr val="FFFFFF">
                <a:alpha val="0"/>
              </a:srgbClr>
            </a:solidFill>
            <a:ln w="9525">
              <a:noFill/>
              <a:miter lim="800000"/>
              <a:headEnd/>
              <a:tailEnd/>
            </a:ln>
          </p:spPr>
          <p:txBody>
            <a:bodyPr vert="horz" wrap="square" lIns="0" tIns="0" rIns="0" bIns="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grpSp>
      <p:sp>
        <p:nvSpPr>
          <p:cNvPr id="13" name="TextBox 12"/>
          <p:cNvSpPr txBox="1"/>
          <p:nvPr/>
        </p:nvSpPr>
        <p:spPr>
          <a:xfrm>
            <a:off x="6486525" y="1295400"/>
            <a:ext cx="502061" cy="707886"/>
          </a:xfrm>
          <a:prstGeom prst="rect">
            <a:avLst/>
          </a:prstGeom>
          <a:noFill/>
        </p:spPr>
        <p:txBody>
          <a:bodyPr wrap="none" rtlCol="0">
            <a:spAutoFit/>
          </a:bodyPr>
          <a:lstStyle/>
          <a:p>
            <a:r>
              <a:rPr lang="en-US" altLang="zh-CN" sz="4000" dirty="0">
                <a:solidFill>
                  <a:srgbClr val="FF0000"/>
                </a:solidFill>
              </a:rPr>
              <a:t>C</a:t>
            </a:r>
            <a:endParaRPr lang="zh-CN" altLang="en-US" sz="4000" dirty="0">
              <a:solidFill>
                <a:srgbClr val="FF0000"/>
              </a:solidFill>
            </a:endParaRPr>
          </a:p>
        </p:txBody>
      </p:sp>
      <p:sp>
        <p:nvSpPr>
          <p:cNvPr id="14" name="TextBox 13"/>
          <p:cNvSpPr txBox="1"/>
          <p:nvPr/>
        </p:nvSpPr>
        <p:spPr>
          <a:xfrm>
            <a:off x="10372725" y="3895725"/>
            <a:ext cx="537327" cy="707886"/>
          </a:xfrm>
          <a:prstGeom prst="rect">
            <a:avLst/>
          </a:prstGeom>
          <a:noFill/>
        </p:spPr>
        <p:txBody>
          <a:bodyPr wrap="none" rtlCol="0">
            <a:spAutoFit/>
          </a:bodyPr>
          <a:lstStyle/>
          <a:p>
            <a:r>
              <a:rPr lang="en-US" altLang="zh-CN" sz="4000" dirty="0">
                <a:solidFill>
                  <a:srgbClr val="FF0000"/>
                </a:solidFill>
              </a:rPr>
              <a:t>D</a:t>
            </a:r>
            <a:endParaRPr lang="zh-CN" altLang="en-US"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00050" y="1137583"/>
            <a:ext cx="6534161"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R="0" indent="0" eaLnBrk="1" fontAlgn="base" hangingPunct="1">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3</a:t>
            </a:r>
            <a:r>
              <a:rPr lang="zh-CN" altLang="en-US" sz="2400" b="1" dirty="0">
                <a:latin typeface="仿宋" pitchFamily="49" charset="-122"/>
                <a:ea typeface="仿宋" pitchFamily="49" charset="-122"/>
                <a:cs typeface="Calibri" pitchFamily="34" charset="0"/>
              </a:rPr>
              <a:t>．下列估测中，最接近实际的是（    ）</a:t>
            </a:r>
          </a:p>
          <a:p>
            <a:pPr marR="0" indent="0" eaLnBrk="0" fontAlgn="base" hangingPunct="0">
              <a:lnSpc>
                <a:spcPct val="100000"/>
              </a:lnSpc>
              <a:spcBef>
                <a:spcPct val="0"/>
              </a:spcBef>
              <a:spcAft>
                <a:spcPct val="0"/>
              </a:spcAft>
              <a:buClrTx/>
              <a:buSzTx/>
              <a:buFontTx/>
              <a:buNone/>
              <a:tabLst/>
            </a:pPr>
            <a:r>
              <a:rPr lang="zh-CN" altLang="en-US" sz="2400" b="1" dirty="0">
                <a:latin typeface="仿宋" pitchFamily="49" charset="-122"/>
                <a:ea typeface="仿宋" pitchFamily="49" charset="-122"/>
                <a:cs typeface="Calibri" pitchFamily="34" charset="0"/>
              </a:rPr>
              <a:t>    </a:t>
            </a:r>
            <a:r>
              <a:rPr lang="en-US" altLang="zh-CN" sz="2400" b="1" dirty="0">
                <a:latin typeface="仿宋" pitchFamily="49" charset="-122"/>
                <a:ea typeface="仿宋" pitchFamily="49" charset="-122"/>
                <a:cs typeface="Calibri" pitchFamily="34" charset="0"/>
              </a:rPr>
              <a:t>A</a:t>
            </a:r>
            <a:r>
              <a:rPr lang="zh-CN" altLang="en-US" sz="2400" b="1" dirty="0">
                <a:latin typeface="仿宋" pitchFamily="49" charset="-122"/>
                <a:ea typeface="仿宋" pitchFamily="49" charset="-122"/>
                <a:cs typeface="Calibri" pitchFamily="34" charset="0"/>
              </a:rPr>
              <a:t>．一袋普通牙膏质量约为</a:t>
            </a:r>
            <a:r>
              <a:rPr lang="en-US" altLang="zh-CN" sz="2400" b="1" dirty="0">
                <a:latin typeface="仿宋" pitchFamily="49" charset="-122"/>
                <a:ea typeface="仿宋" pitchFamily="49" charset="-122"/>
                <a:cs typeface="Calibri" pitchFamily="34" charset="0"/>
              </a:rPr>
              <a:t>10g </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B</a:t>
            </a:r>
            <a:r>
              <a:rPr lang="zh-CN" altLang="en-US" sz="2400" b="1" dirty="0">
                <a:latin typeface="仿宋" pitchFamily="49" charset="-122"/>
                <a:ea typeface="仿宋" pitchFamily="49" charset="-122"/>
                <a:cs typeface="Calibri" pitchFamily="34" charset="0"/>
              </a:rPr>
              <a:t>．一个正常单开门冰箱容积约为</a:t>
            </a:r>
            <a:r>
              <a:rPr lang="en-US" altLang="zh-CN" sz="2400" b="1" dirty="0">
                <a:latin typeface="仿宋" pitchFamily="49" charset="-122"/>
                <a:ea typeface="仿宋" pitchFamily="49" charset="-122"/>
                <a:cs typeface="Calibri" pitchFamily="34" charset="0"/>
              </a:rPr>
              <a:t>250L</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C</a:t>
            </a:r>
            <a:r>
              <a:rPr lang="zh-CN" altLang="en-US" sz="2400" b="1" dirty="0">
                <a:latin typeface="仿宋" pitchFamily="49" charset="-122"/>
                <a:ea typeface="仿宋" pitchFamily="49" charset="-122"/>
                <a:cs typeface="Calibri" pitchFamily="34" charset="0"/>
              </a:rPr>
              <a:t>．一部普通手机质量约为</a:t>
            </a:r>
            <a:r>
              <a:rPr lang="en-US" altLang="zh-CN" sz="2400" b="1" dirty="0">
                <a:latin typeface="仿宋" pitchFamily="49" charset="-122"/>
                <a:ea typeface="仿宋" pitchFamily="49" charset="-122"/>
                <a:cs typeface="Calibri" pitchFamily="34" charset="0"/>
              </a:rPr>
              <a:t>1kg</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D</a:t>
            </a:r>
            <a:r>
              <a:rPr lang="zh-CN" altLang="en-US" sz="2400" b="1" dirty="0">
                <a:latin typeface="仿宋" pitchFamily="49" charset="-122"/>
                <a:ea typeface="仿宋" pitchFamily="49" charset="-122"/>
                <a:cs typeface="Calibri" pitchFamily="34" charset="0"/>
              </a:rPr>
              <a:t>．</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一个普通一次性口罩的面积约为</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20cm</a:t>
            </a:r>
            <a:r>
              <a:rPr kumimoji="0" lang="en-US" altLang="zh-CN" sz="2400" b="1" i="0" u="none" strike="noStrike" cap="none" normalizeH="0" baseline="30000" dirty="0">
                <a:ln>
                  <a:noFill/>
                </a:ln>
                <a:solidFill>
                  <a:schemeClr val="tx1"/>
                </a:solidFill>
                <a:effectLst/>
                <a:latin typeface="仿宋" pitchFamily="49" charset="-122"/>
                <a:ea typeface="仿宋" pitchFamily="49" charset="-122"/>
                <a:cs typeface="Calibri" pitchFamily="34" charset="0"/>
              </a:rPr>
              <a:t>2</a:t>
            </a:r>
            <a:endParaRPr kumimoji="0" lang="en-US" altLang="zh-CN" sz="2400" b="0" i="0" u="none" strike="noStrike" cap="none" normalizeH="0" baseline="30000" dirty="0">
              <a:ln>
                <a:noFill/>
              </a:ln>
              <a:solidFill>
                <a:schemeClr val="tx1"/>
              </a:solidFill>
              <a:effectLst/>
              <a:latin typeface="仿宋" pitchFamily="49" charset="-122"/>
              <a:ea typeface="仿宋" pitchFamily="49" charset="-122"/>
              <a:cs typeface="宋体" pitchFamily="2" charset="-122"/>
            </a:endParaRPr>
          </a:p>
        </p:txBody>
      </p:sp>
      <p:sp>
        <p:nvSpPr>
          <p:cNvPr id="3" name="Rectangle 2"/>
          <p:cNvSpPr>
            <a:spLocks noChangeArrowheads="1"/>
          </p:cNvSpPr>
          <p:nvPr/>
        </p:nvSpPr>
        <p:spPr bwMode="auto">
          <a:xfrm>
            <a:off x="457200" y="3299758"/>
            <a:ext cx="6534161"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R="0" indent="0" eaLnBrk="1" fontAlgn="base" hangingPunct="1">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4</a:t>
            </a:r>
            <a:r>
              <a:rPr lang="zh-CN" altLang="en-US" sz="2400" b="1" dirty="0">
                <a:latin typeface="仿宋" pitchFamily="49" charset="-122"/>
                <a:ea typeface="仿宋" pitchFamily="49" charset="-122"/>
                <a:cs typeface="Calibri" pitchFamily="34" charset="0"/>
              </a:rPr>
              <a:t>．下列估测中，最接近实际的是（    ）</a:t>
            </a:r>
          </a:p>
          <a:p>
            <a:pPr marR="0" indent="0" eaLnBrk="0" fontAlgn="base" hangingPunct="0">
              <a:lnSpc>
                <a:spcPct val="100000"/>
              </a:lnSpc>
              <a:spcBef>
                <a:spcPct val="0"/>
              </a:spcBef>
              <a:spcAft>
                <a:spcPct val="0"/>
              </a:spcAft>
              <a:buClrTx/>
              <a:buSzTx/>
              <a:buFontTx/>
              <a:buNone/>
              <a:tabLst/>
            </a:pPr>
            <a:r>
              <a:rPr lang="zh-CN" altLang="en-US" sz="2400" b="1" dirty="0">
                <a:latin typeface="仿宋" pitchFamily="49" charset="-122"/>
                <a:ea typeface="仿宋" pitchFamily="49" charset="-122"/>
                <a:cs typeface="Calibri" pitchFamily="34" charset="0"/>
              </a:rPr>
              <a:t>    </a:t>
            </a:r>
            <a:r>
              <a:rPr lang="en-US" altLang="zh-CN" sz="2400" b="1" dirty="0">
                <a:latin typeface="仿宋" pitchFamily="49" charset="-122"/>
                <a:ea typeface="仿宋" pitchFamily="49" charset="-122"/>
                <a:cs typeface="Calibri" pitchFamily="34" charset="0"/>
              </a:rPr>
              <a:t>A</a:t>
            </a:r>
            <a:r>
              <a:rPr lang="zh-CN" altLang="en-US" sz="2400" b="1" dirty="0">
                <a:latin typeface="仿宋" pitchFamily="49" charset="-122"/>
                <a:ea typeface="仿宋" pitchFamily="49" charset="-122"/>
                <a:cs typeface="Calibri" pitchFamily="34" charset="0"/>
              </a:rPr>
              <a:t>．一个家用电饭锅的容积约为</a:t>
            </a:r>
            <a:r>
              <a:rPr lang="en-US" altLang="zh-CN" sz="2400" b="1" dirty="0">
                <a:latin typeface="仿宋" pitchFamily="49" charset="-122"/>
                <a:ea typeface="仿宋" pitchFamily="49" charset="-122"/>
                <a:cs typeface="Calibri" pitchFamily="34" charset="0"/>
              </a:rPr>
              <a:t>50L</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B</a:t>
            </a:r>
            <a:r>
              <a:rPr lang="zh-CN" altLang="en-US" sz="2400" b="1" dirty="0">
                <a:latin typeface="仿宋" pitchFamily="49" charset="-122"/>
                <a:ea typeface="仿宋" pitchFamily="49" charset="-122"/>
                <a:cs typeface="Calibri" pitchFamily="34" charset="0"/>
              </a:rPr>
              <a:t>．一元硬币直径约为</a:t>
            </a:r>
            <a:r>
              <a:rPr lang="en-US" altLang="zh-CN" sz="2400" b="1" dirty="0">
                <a:latin typeface="仿宋" pitchFamily="49" charset="-122"/>
                <a:ea typeface="仿宋" pitchFamily="49" charset="-122"/>
                <a:cs typeface="Calibri" pitchFamily="34" charset="0"/>
              </a:rPr>
              <a:t>2.5mm</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C</a:t>
            </a:r>
            <a:r>
              <a:rPr lang="zh-CN" altLang="en-US" sz="2400" b="1" dirty="0">
                <a:latin typeface="仿宋" pitchFamily="49" charset="-122"/>
                <a:ea typeface="仿宋" pitchFamily="49" charset="-122"/>
                <a:cs typeface="Calibri" pitchFamily="34" charset="0"/>
              </a:rPr>
              <a:t>．一个篮球的质量约为</a:t>
            </a:r>
            <a:r>
              <a:rPr lang="en-US" altLang="zh-CN" sz="2400" b="1" dirty="0">
                <a:latin typeface="仿宋" pitchFamily="49" charset="-122"/>
                <a:ea typeface="仿宋" pitchFamily="49" charset="-122"/>
                <a:cs typeface="Calibri" pitchFamily="34" charset="0"/>
              </a:rPr>
              <a:t>600g </a:t>
            </a:r>
          </a:p>
          <a:p>
            <a:pPr marR="0" indent="0" eaLnBrk="0" fontAlgn="base" hangingPunct="0">
              <a:lnSpc>
                <a:spcPct val="100000"/>
              </a:lnSpc>
              <a:spcBef>
                <a:spcPct val="0"/>
              </a:spcBef>
              <a:spcAft>
                <a:spcPct val="0"/>
              </a:spcAft>
              <a:buClrTx/>
              <a:buSzTx/>
              <a:buFontTx/>
              <a:buNone/>
              <a:tabLst/>
            </a:pPr>
            <a:r>
              <a:rPr lang="en-US" altLang="zh-CN" sz="2400" b="1" dirty="0">
                <a:latin typeface="仿宋" pitchFamily="49" charset="-122"/>
                <a:ea typeface="仿宋" pitchFamily="49" charset="-122"/>
                <a:cs typeface="Calibri" pitchFamily="34" charset="0"/>
              </a:rPr>
              <a:t>    D</a:t>
            </a:r>
            <a:r>
              <a:rPr lang="zh-CN" altLang="en-US" sz="2400" b="1" dirty="0">
                <a:latin typeface="仿宋" pitchFamily="49" charset="-122"/>
                <a:ea typeface="仿宋" pitchFamily="49" charset="-122"/>
                <a:cs typeface="Calibri" pitchFamily="34" charset="0"/>
              </a:rPr>
              <a:t>．</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一个普通一次性口罩的质量约为</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50g</a:t>
            </a:r>
            <a:endParaRPr kumimoji="0" lang="en-US" altLang="zh-CN" sz="2400" b="0" i="0" u="none" strike="noStrike" cap="none" normalizeH="0" baseline="30000" dirty="0">
              <a:ln>
                <a:noFill/>
              </a:ln>
              <a:solidFill>
                <a:schemeClr val="tx1"/>
              </a:solidFill>
              <a:effectLst/>
              <a:latin typeface="仿宋" pitchFamily="49" charset="-122"/>
              <a:ea typeface="仿宋" pitchFamily="49" charset="-122"/>
              <a:cs typeface="宋体" pitchFamily="2" charset="-122"/>
            </a:endParaRPr>
          </a:p>
        </p:txBody>
      </p:sp>
      <p:sp>
        <p:nvSpPr>
          <p:cNvPr id="5" name="TextBox 4"/>
          <p:cNvSpPr txBox="1"/>
          <p:nvPr/>
        </p:nvSpPr>
        <p:spPr>
          <a:xfrm>
            <a:off x="5953125" y="1038225"/>
            <a:ext cx="471604" cy="707886"/>
          </a:xfrm>
          <a:prstGeom prst="rect">
            <a:avLst/>
          </a:prstGeom>
          <a:noFill/>
        </p:spPr>
        <p:txBody>
          <a:bodyPr wrap="none" rtlCol="0">
            <a:spAutoFit/>
          </a:bodyPr>
          <a:lstStyle/>
          <a:p>
            <a:r>
              <a:rPr lang="en-US" altLang="zh-CN" sz="4000" dirty="0">
                <a:solidFill>
                  <a:srgbClr val="FF0000"/>
                </a:solidFill>
              </a:rPr>
              <a:t>B</a:t>
            </a:r>
            <a:endParaRPr lang="zh-CN" altLang="en-US" sz="4000" dirty="0">
              <a:solidFill>
                <a:srgbClr val="FF0000"/>
              </a:solidFill>
            </a:endParaRPr>
          </a:p>
        </p:txBody>
      </p:sp>
      <p:sp>
        <p:nvSpPr>
          <p:cNvPr id="6" name="TextBox 5"/>
          <p:cNvSpPr txBox="1"/>
          <p:nvPr/>
        </p:nvSpPr>
        <p:spPr>
          <a:xfrm>
            <a:off x="6067425" y="3286125"/>
            <a:ext cx="511679" cy="707886"/>
          </a:xfrm>
          <a:prstGeom prst="rect">
            <a:avLst/>
          </a:prstGeom>
          <a:noFill/>
        </p:spPr>
        <p:txBody>
          <a:bodyPr wrap="none" rtlCol="0">
            <a:spAutoFit/>
          </a:bodyPr>
          <a:lstStyle/>
          <a:p>
            <a:r>
              <a:rPr lang="en-US" altLang="zh-CN" sz="4000" dirty="0">
                <a:solidFill>
                  <a:srgbClr val="FF0000"/>
                </a:solidFill>
              </a:rPr>
              <a:t>C</a:t>
            </a:r>
            <a:endParaRPr lang="zh-CN" altLang="en-US" sz="4000" dirty="0">
              <a:solidFill>
                <a:srgbClr val="FF0000"/>
              </a:solidFill>
            </a:endParaRPr>
          </a:p>
        </p:txBody>
      </p:sp>
      <p:cxnSp>
        <p:nvCxnSpPr>
          <p:cNvPr id="7" name="直接连接符 6"/>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57175" y="295275"/>
            <a:ext cx="1826141" cy="584775"/>
          </a:xfrm>
          <a:prstGeom prst="rect">
            <a:avLst/>
          </a:prstGeom>
          <a:noFill/>
        </p:spPr>
        <p:txBody>
          <a:bodyPr wrap="none" rtlCol="0">
            <a:spAutoFit/>
          </a:bodyPr>
          <a:lstStyle/>
          <a:p>
            <a:r>
              <a:rPr lang="zh-CN" altLang="en-US" sz="3200" b="1" dirty="0"/>
              <a:t>自主练习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9306340">
            <a:off x="4791074" y="4086224"/>
            <a:ext cx="5262979" cy="769441"/>
          </a:xfrm>
          <a:prstGeom prst="rect">
            <a:avLst/>
          </a:prstGeom>
          <a:solidFill>
            <a:srgbClr val="FFFF00"/>
          </a:solidFill>
        </p:spPr>
        <p:txBody>
          <a:bodyPr wrap="none" rtlCol="0">
            <a:spAutoFit/>
          </a:bodyPr>
          <a:lstStyle/>
          <a:p>
            <a:r>
              <a:rPr lang="zh-CN" altLang="en-US" sz="4400" dirty="0"/>
              <a:t>源于教材，紧抓课本</a:t>
            </a:r>
          </a:p>
        </p:txBody>
      </p:sp>
      <p:cxnSp>
        <p:nvCxnSpPr>
          <p:cNvPr id="6" name="直接连接符 5"/>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114550" y="1476375"/>
            <a:ext cx="6991350" cy="4410075"/>
            <a:chOff x="1381125" y="952500"/>
            <a:chExt cx="5388817" cy="3181349"/>
          </a:xfrm>
        </p:grpSpPr>
        <p:pic>
          <p:nvPicPr>
            <p:cNvPr id="95237" name="Picture 5"/>
            <p:cNvPicPr>
              <a:picLocks noChangeAspect="1" noChangeArrowheads="1"/>
            </p:cNvPicPr>
            <p:nvPr/>
          </p:nvPicPr>
          <p:blipFill>
            <a:blip r:embed="rId2"/>
            <a:srcRect/>
            <a:stretch>
              <a:fillRect/>
            </a:stretch>
          </p:blipFill>
          <p:spPr bwMode="auto">
            <a:xfrm>
              <a:off x="1381125" y="952500"/>
              <a:ext cx="5388817" cy="3181349"/>
            </a:xfrm>
            <a:prstGeom prst="rect">
              <a:avLst/>
            </a:prstGeom>
            <a:noFill/>
            <a:ln w="9525">
              <a:noFill/>
              <a:miter lim="800000"/>
              <a:headEnd/>
              <a:tailEnd/>
            </a:ln>
            <a:effectLst/>
          </p:spPr>
        </p:pic>
        <p:sp>
          <p:nvSpPr>
            <p:cNvPr id="24" name="矩形 23"/>
            <p:cNvSpPr/>
            <p:nvPr/>
          </p:nvSpPr>
          <p:spPr>
            <a:xfrm>
              <a:off x="1619250" y="2476500"/>
              <a:ext cx="3200400" cy="771525"/>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DC5ADF"/>
                  </a:solidFill>
                </a:rPr>
                <a:t>2018</a:t>
              </a:r>
              <a:endParaRPr lang="zh-CN" altLang="en-US" sz="2800" b="1" dirty="0">
                <a:solidFill>
                  <a:srgbClr val="DC5ADF"/>
                </a:solidFill>
              </a:endParaRPr>
            </a:p>
          </p:txBody>
        </p:sp>
      </p:grpSp>
      <p:sp>
        <p:nvSpPr>
          <p:cNvPr id="25" name="矩形 24"/>
          <p:cNvSpPr/>
          <p:nvPr/>
        </p:nvSpPr>
        <p:spPr>
          <a:xfrm>
            <a:off x="2524124" y="4619625"/>
            <a:ext cx="4086225" cy="866775"/>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DC5ADF"/>
                </a:solidFill>
              </a:rPr>
              <a:t>2019</a:t>
            </a:r>
            <a:endParaRPr lang="zh-CN" altLang="en-US" sz="2800" b="1" dirty="0">
              <a:solidFill>
                <a:srgbClr val="DC5ADF"/>
              </a:solidFill>
            </a:endParaRPr>
          </a:p>
        </p:txBody>
      </p:sp>
      <p:grpSp>
        <p:nvGrpSpPr>
          <p:cNvPr id="16" name="组合 15"/>
          <p:cNvGrpSpPr/>
          <p:nvPr/>
        </p:nvGrpSpPr>
        <p:grpSpPr>
          <a:xfrm>
            <a:off x="5757863" y="1219200"/>
            <a:ext cx="5786437" cy="2667000"/>
            <a:chOff x="157163" y="1000125"/>
            <a:chExt cx="5786437" cy="2667000"/>
          </a:xfrm>
        </p:grpSpPr>
        <p:pic>
          <p:nvPicPr>
            <p:cNvPr id="12" name="Picture 2"/>
            <p:cNvPicPr>
              <a:picLocks noChangeAspect="1" noChangeArrowheads="1"/>
            </p:cNvPicPr>
            <p:nvPr/>
          </p:nvPicPr>
          <p:blipFill>
            <a:blip r:embed="rId3"/>
            <a:srcRect/>
            <a:stretch>
              <a:fillRect/>
            </a:stretch>
          </p:blipFill>
          <p:spPr bwMode="auto">
            <a:xfrm>
              <a:off x="157163" y="1000125"/>
              <a:ext cx="5762625" cy="2667000"/>
            </a:xfrm>
            <a:prstGeom prst="rect">
              <a:avLst/>
            </a:prstGeom>
            <a:noFill/>
            <a:ln w="9525">
              <a:noFill/>
              <a:miter lim="800000"/>
              <a:headEnd/>
              <a:tailEnd/>
            </a:ln>
            <a:effectLst/>
          </p:spPr>
        </p:pic>
        <p:sp>
          <p:nvSpPr>
            <p:cNvPr id="18" name="矩形 17"/>
            <p:cNvSpPr/>
            <p:nvPr/>
          </p:nvSpPr>
          <p:spPr>
            <a:xfrm>
              <a:off x="323850" y="3019425"/>
              <a:ext cx="5619750" cy="581025"/>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71450" y="1704975"/>
            <a:ext cx="5924550" cy="2419350"/>
            <a:chOff x="5953125" y="1552575"/>
            <a:chExt cx="6000750" cy="1771650"/>
          </a:xfrm>
        </p:grpSpPr>
        <p:pic>
          <p:nvPicPr>
            <p:cNvPr id="15" name="Picture 4"/>
            <p:cNvPicPr>
              <a:picLocks noChangeAspect="1" noChangeArrowheads="1"/>
            </p:cNvPicPr>
            <p:nvPr/>
          </p:nvPicPr>
          <p:blipFill>
            <a:blip r:embed="rId4"/>
            <a:srcRect/>
            <a:stretch>
              <a:fillRect/>
            </a:stretch>
          </p:blipFill>
          <p:spPr bwMode="auto">
            <a:xfrm>
              <a:off x="5953125" y="1552575"/>
              <a:ext cx="6000750" cy="1771650"/>
            </a:xfrm>
            <a:prstGeom prst="rect">
              <a:avLst/>
            </a:prstGeom>
            <a:noFill/>
            <a:ln w="9525">
              <a:noFill/>
              <a:miter lim="800000"/>
              <a:headEnd/>
              <a:tailEnd/>
            </a:ln>
            <a:effectLst/>
          </p:spPr>
        </p:pic>
        <p:sp>
          <p:nvSpPr>
            <p:cNvPr id="20" name="矩形 19"/>
            <p:cNvSpPr/>
            <p:nvPr/>
          </p:nvSpPr>
          <p:spPr>
            <a:xfrm>
              <a:off x="6143625" y="2457450"/>
              <a:ext cx="5619750" cy="581025"/>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200025" y="4076700"/>
            <a:ext cx="5562600" cy="2400300"/>
            <a:chOff x="6248400" y="3400425"/>
            <a:chExt cx="5562600" cy="2400300"/>
          </a:xfrm>
        </p:grpSpPr>
        <p:pic>
          <p:nvPicPr>
            <p:cNvPr id="13" name="Picture 6"/>
            <p:cNvPicPr>
              <a:picLocks noChangeAspect="1" noChangeArrowheads="1"/>
            </p:cNvPicPr>
            <p:nvPr/>
          </p:nvPicPr>
          <p:blipFill>
            <a:blip r:embed="rId5"/>
            <a:srcRect/>
            <a:stretch>
              <a:fillRect/>
            </a:stretch>
          </p:blipFill>
          <p:spPr bwMode="auto">
            <a:xfrm>
              <a:off x="6248400" y="3457575"/>
              <a:ext cx="5562600" cy="2343150"/>
            </a:xfrm>
            <a:prstGeom prst="rect">
              <a:avLst/>
            </a:prstGeom>
            <a:noFill/>
            <a:ln w="9525">
              <a:noFill/>
              <a:miter lim="800000"/>
              <a:headEnd/>
              <a:tailEnd/>
            </a:ln>
            <a:effectLst/>
          </p:spPr>
        </p:pic>
        <p:sp>
          <p:nvSpPr>
            <p:cNvPr id="21" name="矩形 20"/>
            <p:cNvSpPr/>
            <p:nvPr/>
          </p:nvSpPr>
          <p:spPr>
            <a:xfrm>
              <a:off x="6296024" y="3400425"/>
              <a:ext cx="5457825" cy="2066925"/>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724525" y="3781425"/>
            <a:ext cx="5781675" cy="2628900"/>
            <a:chOff x="666750" y="3714750"/>
            <a:chExt cx="5781675" cy="2628900"/>
          </a:xfrm>
        </p:grpSpPr>
        <p:pic>
          <p:nvPicPr>
            <p:cNvPr id="14" name="Picture 2"/>
            <p:cNvPicPr>
              <a:picLocks noChangeAspect="1" noChangeArrowheads="1"/>
            </p:cNvPicPr>
            <p:nvPr/>
          </p:nvPicPr>
          <p:blipFill>
            <a:blip r:embed="rId6"/>
            <a:srcRect/>
            <a:stretch>
              <a:fillRect/>
            </a:stretch>
          </p:blipFill>
          <p:spPr bwMode="auto">
            <a:xfrm>
              <a:off x="666750" y="3714750"/>
              <a:ext cx="5781675" cy="2628900"/>
            </a:xfrm>
            <a:prstGeom prst="rect">
              <a:avLst/>
            </a:prstGeom>
            <a:noFill/>
            <a:ln w="9525">
              <a:noFill/>
              <a:miter lim="800000"/>
              <a:headEnd/>
              <a:tailEnd/>
            </a:ln>
            <a:effectLst/>
          </p:spPr>
        </p:pic>
        <p:sp>
          <p:nvSpPr>
            <p:cNvPr id="19" name="矩形 18"/>
            <p:cNvSpPr/>
            <p:nvPr/>
          </p:nvSpPr>
          <p:spPr>
            <a:xfrm>
              <a:off x="1057275" y="4105275"/>
              <a:ext cx="3267075" cy="1543050"/>
            </a:xfrm>
            <a:prstGeom prst="rect">
              <a:avLst/>
            </a:prstGeom>
            <a:noFill/>
            <a:ln w="5715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26"/>
          <p:cNvSpPr txBox="1"/>
          <p:nvPr/>
        </p:nvSpPr>
        <p:spPr>
          <a:xfrm>
            <a:off x="276225" y="190500"/>
            <a:ext cx="3786614" cy="707886"/>
          </a:xfrm>
          <a:prstGeom prst="rect">
            <a:avLst/>
          </a:prstGeom>
          <a:noFill/>
        </p:spPr>
        <p:txBody>
          <a:bodyPr wrap="none" rtlCol="0">
            <a:spAutoFit/>
          </a:bodyPr>
          <a:lstStyle/>
          <a:p>
            <a:r>
              <a:rPr lang="zh-CN" altLang="en-US" sz="4000" b="1" dirty="0">
                <a:latin typeface="仿宋" pitchFamily="49" charset="-122"/>
                <a:ea typeface="仿宋" pitchFamily="49" charset="-122"/>
              </a:rPr>
              <a:t>三、间接估算类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8858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600325" y="1381125"/>
            <a:ext cx="3424335" cy="830997"/>
          </a:xfrm>
          <a:prstGeom prst="rect">
            <a:avLst/>
          </a:prstGeom>
          <a:noFill/>
        </p:spPr>
        <p:txBody>
          <a:bodyPr wrap="none" rtlCol="0">
            <a:spAutoFit/>
          </a:bodyPr>
          <a:lstStyle/>
          <a:p>
            <a:r>
              <a:rPr lang="en-US" altLang="zh-CN" sz="2400" b="1" dirty="0"/>
              <a:t>1</a:t>
            </a:r>
            <a:r>
              <a:rPr lang="zh-CN" altLang="en-US" sz="2400" b="1" dirty="0"/>
              <a:t>、画出（标出）已知量</a:t>
            </a:r>
            <a:endParaRPr lang="en-US" altLang="zh-CN" sz="2400" b="1" dirty="0"/>
          </a:p>
          <a:p>
            <a:endParaRPr lang="zh-CN" altLang="en-US" sz="2400" b="1" dirty="0"/>
          </a:p>
        </p:txBody>
      </p:sp>
      <p:sp>
        <p:nvSpPr>
          <p:cNvPr id="7" name="TextBox 6"/>
          <p:cNvSpPr txBox="1"/>
          <p:nvPr/>
        </p:nvSpPr>
        <p:spPr>
          <a:xfrm>
            <a:off x="2619375" y="1990725"/>
            <a:ext cx="4049507" cy="461665"/>
          </a:xfrm>
          <a:prstGeom prst="rect">
            <a:avLst/>
          </a:prstGeom>
          <a:noFill/>
        </p:spPr>
        <p:txBody>
          <a:bodyPr wrap="none" rtlCol="0">
            <a:spAutoFit/>
          </a:bodyPr>
          <a:lstStyle/>
          <a:p>
            <a:r>
              <a:rPr lang="en-US" altLang="zh-CN" sz="2400" b="1" dirty="0"/>
              <a:t>2</a:t>
            </a:r>
            <a:r>
              <a:rPr lang="zh-CN" altLang="en-US" sz="2400" b="1" dirty="0"/>
              <a:t>、根据问题选择计算公式。</a:t>
            </a:r>
          </a:p>
        </p:txBody>
      </p:sp>
      <p:sp>
        <p:nvSpPr>
          <p:cNvPr id="9" name="TextBox 8"/>
          <p:cNvSpPr txBox="1"/>
          <p:nvPr/>
        </p:nvSpPr>
        <p:spPr>
          <a:xfrm>
            <a:off x="2638425" y="2571750"/>
            <a:ext cx="7827784" cy="461665"/>
          </a:xfrm>
          <a:prstGeom prst="rect">
            <a:avLst/>
          </a:prstGeom>
          <a:noFill/>
        </p:spPr>
        <p:txBody>
          <a:bodyPr wrap="none" rtlCol="0">
            <a:spAutoFit/>
          </a:bodyPr>
          <a:lstStyle/>
          <a:p>
            <a:r>
              <a:rPr lang="en-US" altLang="zh-CN" sz="2400" b="1" dirty="0"/>
              <a:t>3</a:t>
            </a:r>
            <a:r>
              <a:rPr lang="zh-CN" altLang="en-US" sz="2400" b="1" dirty="0"/>
              <a:t>、先估算熟悉的物理量 ，结合相关公式计算出待求量。</a:t>
            </a:r>
          </a:p>
        </p:txBody>
      </p:sp>
      <p:sp>
        <p:nvSpPr>
          <p:cNvPr id="12" name="TextBox 11"/>
          <p:cNvSpPr txBox="1"/>
          <p:nvPr/>
        </p:nvSpPr>
        <p:spPr>
          <a:xfrm>
            <a:off x="2609850" y="3733800"/>
            <a:ext cx="7800975" cy="1508105"/>
          </a:xfrm>
          <a:prstGeom prst="rect">
            <a:avLst/>
          </a:prstGeom>
          <a:noFill/>
        </p:spPr>
        <p:txBody>
          <a:bodyPr wrap="square" rtlCol="0">
            <a:spAutoFit/>
          </a:bodyPr>
          <a:lstStyle/>
          <a:p>
            <a:r>
              <a:rPr lang="en-US" altLang="zh-CN" sz="2400" b="1" dirty="0"/>
              <a:t>1</a:t>
            </a:r>
            <a:r>
              <a:rPr lang="zh-CN" altLang="en-US" sz="2400" b="1" dirty="0"/>
              <a:t>、运算注意</a:t>
            </a:r>
            <a:r>
              <a:rPr lang="zh-CN" altLang="en-US" sz="2400" b="1" dirty="0">
                <a:solidFill>
                  <a:srgbClr val="FF0000"/>
                </a:solidFill>
              </a:rPr>
              <a:t>单位</a:t>
            </a:r>
            <a:r>
              <a:rPr lang="zh-CN" altLang="en-US" sz="2400" b="1" dirty="0"/>
              <a:t>！</a:t>
            </a:r>
            <a:endParaRPr lang="en-US" altLang="zh-CN" sz="2400" b="1" dirty="0"/>
          </a:p>
          <a:p>
            <a:r>
              <a:rPr lang="en-US" altLang="zh-CN" sz="2400" b="1" dirty="0"/>
              <a:t>2</a:t>
            </a:r>
            <a:r>
              <a:rPr lang="zh-CN" altLang="en-US" sz="2400" b="1" dirty="0"/>
              <a:t>、运算时将数据近似取值（尽量取整数），可以大大缩短运算时间。（</a:t>
            </a:r>
            <a:r>
              <a:rPr lang="en-US" altLang="zh-CN" sz="2400" b="1" dirty="0"/>
              <a:t>g</a:t>
            </a:r>
            <a:r>
              <a:rPr lang="zh-CN" altLang="en-US" sz="2400" b="1" dirty="0"/>
              <a:t>取</a:t>
            </a:r>
            <a:r>
              <a:rPr lang="en-US" altLang="zh-CN" sz="2400" b="1" dirty="0"/>
              <a:t>10N/kg</a:t>
            </a:r>
            <a:r>
              <a:rPr lang="zh-CN" altLang="en-US" sz="2400" b="1" dirty="0"/>
              <a:t>）</a:t>
            </a:r>
          </a:p>
          <a:p>
            <a:endParaRPr lang="zh-CN" altLang="en-US" sz="2000" b="1" dirty="0"/>
          </a:p>
        </p:txBody>
      </p:sp>
      <p:sp>
        <p:nvSpPr>
          <p:cNvPr id="13" name="TextBox 12"/>
          <p:cNvSpPr txBox="1"/>
          <p:nvPr/>
        </p:nvSpPr>
        <p:spPr>
          <a:xfrm>
            <a:off x="1323975" y="3771900"/>
            <a:ext cx="1005403" cy="584775"/>
          </a:xfrm>
          <a:prstGeom prst="rect">
            <a:avLst/>
          </a:prstGeom>
          <a:solidFill>
            <a:srgbClr val="92D050"/>
          </a:solidFill>
        </p:spPr>
        <p:txBody>
          <a:bodyPr wrap="none" rtlCol="0">
            <a:spAutoFit/>
          </a:bodyPr>
          <a:lstStyle/>
          <a:p>
            <a:r>
              <a:rPr lang="zh-CN" altLang="en-US" sz="3200" b="1" dirty="0">
                <a:solidFill>
                  <a:srgbClr val="FF0000"/>
                </a:solidFill>
              </a:rPr>
              <a:t>注意</a:t>
            </a:r>
          </a:p>
        </p:txBody>
      </p:sp>
      <p:sp>
        <p:nvSpPr>
          <p:cNvPr id="16" name="TextBox 15"/>
          <p:cNvSpPr txBox="1"/>
          <p:nvPr/>
        </p:nvSpPr>
        <p:spPr>
          <a:xfrm>
            <a:off x="447675" y="1238250"/>
            <a:ext cx="1980029" cy="523220"/>
          </a:xfrm>
          <a:prstGeom prst="rect">
            <a:avLst/>
          </a:prstGeom>
          <a:noFill/>
        </p:spPr>
        <p:txBody>
          <a:bodyPr wrap="none" rtlCol="0">
            <a:spAutoFit/>
          </a:bodyPr>
          <a:lstStyle/>
          <a:p>
            <a:r>
              <a:rPr lang="zh-CN" altLang="en-US" sz="2800" b="1" dirty="0"/>
              <a:t>解题步骤：</a:t>
            </a:r>
          </a:p>
        </p:txBody>
      </p:sp>
      <p:sp>
        <p:nvSpPr>
          <p:cNvPr id="11" name="TextBox 10"/>
          <p:cNvSpPr txBox="1"/>
          <p:nvPr/>
        </p:nvSpPr>
        <p:spPr>
          <a:xfrm>
            <a:off x="276225" y="190500"/>
            <a:ext cx="3786614" cy="707886"/>
          </a:xfrm>
          <a:prstGeom prst="rect">
            <a:avLst/>
          </a:prstGeom>
          <a:noFill/>
        </p:spPr>
        <p:txBody>
          <a:bodyPr wrap="none" rtlCol="0">
            <a:spAutoFit/>
          </a:bodyPr>
          <a:lstStyle/>
          <a:p>
            <a:r>
              <a:rPr lang="zh-CN" altLang="en-US" sz="4000" b="1" dirty="0">
                <a:latin typeface="仿宋" pitchFamily="49" charset="-122"/>
                <a:ea typeface="仿宋" pitchFamily="49" charset="-122"/>
              </a:rPr>
              <a:t>三、间接估算类</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第一类</a:t>
            </a:r>
          </a:p>
        </p:txBody>
      </p:sp>
      <p:sp>
        <p:nvSpPr>
          <p:cNvPr id="10" name="TextBox 9"/>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90113" name="Rectangle 1"/>
          <p:cNvSpPr>
            <a:spLocks noChangeArrowheads="1"/>
          </p:cNvSpPr>
          <p:nvPr/>
        </p:nvSpPr>
        <p:spPr bwMode="auto">
          <a:xfrm>
            <a:off x="448786" y="1781175"/>
            <a:ext cx="1029541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00025" fontAlgn="base">
              <a:spcBef>
                <a:spcPct val="0"/>
              </a:spcBef>
              <a:spcAft>
                <a:spcPct val="0"/>
              </a:spcAft>
              <a:tabLst>
                <a:tab pos="2790825" algn="l"/>
              </a:tabLst>
            </a:pP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例</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1</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lang="zh-CN" altLang="en-US" sz="2000" b="1" dirty="0">
                <a:latin typeface="仿宋" pitchFamily="49" charset="-122"/>
                <a:ea typeface="仿宋" pitchFamily="49" charset="-122"/>
                <a:cs typeface="Calibri" pitchFamily="34" charset="0"/>
              </a:rPr>
              <a:t>（</a:t>
            </a:r>
            <a:r>
              <a:rPr lang="en-US" altLang="zh-CN" sz="2000" b="1" dirty="0">
                <a:latin typeface="仿宋" pitchFamily="49" charset="-122"/>
                <a:ea typeface="仿宋" pitchFamily="49" charset="-122"/>
                <a:cs typeface="Calibri" pitchFamily="34" charset="0"/>
              </a:rPr>
              <a:t>2015</a:t>
            </a:r>
            <a:r>
              <a:rPr lang="zh-CN" altLang="en-US" sz="2000" b="1" dirty="0">
                <a:latin typeface="仿宋" pitchFamily="49" charset="-122"/>
                <a:ea typeface="仿宋" pitchFamily="49" charset="-122"/>
                <a:cs typeface="Calibri" pitchFamily="34" charset="0"/>
              </a:rPr>
              <a:t>一模）</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同学们估测普通教室空气的</a:t>
            </a:r>
            <a:r>
              <a:rPr kumimoji="0" lang="zh-CN" altLang="en-US" sz="2000" b="1" i="0" u="none" strike="noStrike" cap="none" normalizeH="0" baseline="0" dirty="0">
                <a:ln>
                  <a:noFill/>
                </a:ln>
                <a:solidFill>
                  <a:srgbClr val="FF0000"/>
                </a:solidFill>
                <a:effectLst/>
                <a:latin typeface="仿宋" pitchFamily="49" charset="-122"/>
                <a:ea typeface="仿宋" pitchFamily="49" charset="-122"/>
                <a:cs typeface="Calibri" pitchFamily="34" charset="0"/>
              </a:rPr>
              <a:t>质量</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，下列结果中最为合理的是（    ）</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endParaRPr>
          </a:p>
          <a:p>
            <a:pPr lvl="0" indent="200025" fontAlgn="base">
              <a:spcBef>
                <a:spcPct val="0"/>
              </a:spcBef>
              <a:spcAft>
                <a:spcPct val="0"/>
              </a:spcAft>
              <a:tabLst>
                <a:tab pos="2790825" algn="l"/>
              </a:tabLst>
            </a:pP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000" b="1" i="1" u="none" strike="noStrike" cap="none" normalizeH="0" baseline="0" dirty="0">
                <a:ln>
                  <a:noFill/>
                </a:ln>
                <a:solidFill>
                  <a:schemeClr val="tx1"/>
                </a:solidFill>
                <a:effectLst/>
                <a:latin typeface="仿宋" pitchFamily="49" charset="-122"/>
                <a:ea typeface="仿宋" pitchFamily="49" charset="-122"/>
                <a:cs typeface="Calibri" pitchFamily="34" charset="0"/>
              </a:rPr>
              <a:t>ρ</a:t>
            </a:r>
            <a:r>
              <a:rPr kumimoji="0" lang="zh-CN" altLang="en-US" sz="2000" b="1" i="0" u="none" strike="noStrike" cap="none" normalizeH="0" baseline="-30000" dirty="0">
                <a:ln>
                  <a:noFill/>
                </a:ln>
                <a:solidFill>
                  <a:schemeClr val="tx1"/>
                </a:solidFill>
                <a:effectLst/>
                <a:latin typeface="仿宋" pitchFamily="49" charset="-122"/>
                <a:ea typeface="仿宋" pitchFamily="49" charset="-122"/>
                <a:cs typeface="Calibri" pitchFamily="34" charset="0"/>
              </a:rPr>
              <a:t>空气</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=1.29 kg/m</a:t>
            </a:r>
            <a:r>
              <a:rPr kumimoji="0" lang="en-US" altLang="zh-CN" sz="2000" b="1" i="0" u="none" strike="noStrike" cap="none" normalizeH="0" baseline="30000" dirty="0">
                <a:ln>
                  <a:noFill/>
                </a:ln>
                <a:solidFill>
                  <a:schemeClr val="tx1"/>
                </a:solidFill>
                <a:effectLst/>
                <a:latin typeface="仿宋" pitchFamily="49" charset="-122"/>
                <a:ea typeface="仿宋" pitchFamily="49" charset="-122"/>
                <a:cs typeface="Calibri" pitchFamily="34" charset="0"/>
              </a:rPr>
              <a:t>3</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endParaRPr kumimoji="0" lang="zh-CN" altLang="en-US"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200025" algn="l" defTabSz="914400" rtl="0" eaLnBrk="0" fontAlgn="base" latinLnBrk="0" hangingPunct="0">
              <a:lnSpc>
                <a:spcPct val="100000"/>
              </a:lnSpc>
              <a:spcBef>
                <a:spcPct val="0"/>
              </a:spcBef>
              <a:spcAft>
                <a:spcPct val="0"/>
              </a:spcAft>
              <a:buClrTx/>
              <a:buSzTx/>
              <a:buFontTx/>
              <a:buNone/>
              <a:tabLst>
                <a:tab pos="2790825" algn="l"/>
              </a:tabLst>
            </a:pP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A</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ourier New" pitchFamily="49"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2.5 kg      	B</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ourier New" pitchFamily="49"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25 kg</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200025" algn="l" defTabSz="914400" rtl="0" eaLnBrk="0" fontAlgn="base" latinLnBrk="0" hangingPunct="0">
              <a:lnSpc>
                <a:spcPct val="100000"/>
              </a:lnSpc>
              <a:spcBef>
                <a:spcPct val="0"/>
              </a:spcBef>
              <a:spcAft>
                <a:spcPct val="0"/>
              </a:spcAft>
              <a:buClrTx/>
              <a:buSzTx/>
              <a:buFontTx/>
              <a:buNone/>
              <a:tabLst>
                <a:tab pos="2790825" algn="l"/>
              </a:tabLst>
            </a:pP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C</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ourier New" pitchFamily="49"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250 kg          	D</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ourier New" pitchFamily="49"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2500 kg</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p:txBody>
      </p:sp>
      <p:pic>
        <p:nvPicPr>
          <p:cNvPr id="90114" name="Picture 2"/>
          <p:cNvPicPr>
            <a:picLocks noChangeAspect="1" noChangeArrowheads="1"/>
          </p:cNvPicPr>
          <p:nvPr/>
        </p:nvPicPr>
        <p:blipFill>
          <a:blip r:embed="rId2" cstate="print"/>
          <a:srcRect l="23055" t="41691" r="30278" b="41042"/>
          <a:stretch>
            <a:fillRect/>
          </a:stretch>
        </p:blipFill>
        <p:spPr bwMode="auto">
          <a:xfrm>
            <a:off x="3876676" y="914400"/>
            <a:ext cx="1752600" cy="864659"/>
          </a:xfrm>
          <a:prstGeom prst="rect">
            <a:avLst/>
          </a:prstGeom>
          <a:noFill/>
          <a:ln w="9525">
            <a:noFill/>
            <a:miter lim="800000"/>
            <a:headEnd/>
            <a:tailEnd/>
          </a:ln>
          <a:effectLst/>
        </p:spPr>
      </p:pic>
      <p:pic>
        <p:nvPicPr>
          <p:cNvPr id="90115" name="Picture 3"/>
          <p:cNvPicPr>
            <a:picLocks noChangeAspect="1" noChangeArrowheads="1"/>
          </p:cNvPicPr>
          <p:nvPr/>
        </p:nvPicPr>
        <p:blipFill>
          <a:blip r:embed="rId3" cstate="print"/>
          <a:srcRect l="53238" t="15694" r="25217" b="23004"/>
          <a:stretch>
            <a:fillRect/>
          </a:stretch>
        </p:blipFill>
        <p:spPr bwMode="auto">
          <a:xfrm rot="16200000">
            <a:off x="6731184" y="-145691"/>
            <a:ext cx="838200" cy="2996481"/>
          </a:xfrm>
          <a:prstGeom prst="rect">
            <a:avLst/>
          </a:prstGeom>
          <a:noFill/>
          <a:ln w="9525">
            <a:noFill/>
            <a:miter lim="800000"/>
            <a:headEnd/>
            <a:tailEnd/>
          </a:ln>
          <a:effectLst/>
        </p:spPr>
      </p:pic>
      <p:sp>
        <p:nvSpPr>
          <p:cNvPr id="15" name="TextBox 14"/>
          <p:cNvSpPr txBox="1"/>
          <p:nvPr/>
        </p:nvSpPr>
        <p:spPr>
          <a:xfrm>
            <a:off x="238125" y="161925"/>
            <a:ext cx="4716356"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质量、体积</a:t>
            </a:r>
          </a:p>
        </p:txBody>
      </p:sp>
      <p:sp>
        <p:nvSpPr>
          <p:cNvPr id="17" name="TextBox 16"/>
          <p:cNvSpPr txBox="1"/>
          <p:nvPr/>
        </p:nvSpPr>
        <p:spPr>
          <a:xfrm>
            <a:off x="971550" y="3076575"/>
            <a:ext cx="4421397" cy="369332"/>
          </a:xfrm>
          <a:prstGeom prst="rect">
            <a:avLst/>
          </a:prstGeom>
          <a:noFill/>
        </p:spPr>
        <p:txBody>
          <a:bodyPr wrap="square" rtlCol="0">
            <a:spAutoFit/>
          </a:bodyPr>
          <a:lstStyle/>
          <a:p>
            <a:r>
              <a:rPr lang="zh-CN" altLang="en-US" b="1" dirty="0"/>
              <a:t>过程：</a:t>
            </a:r>
            <a:r>
              <a:rPr lang="zh-CN" altLang="en-US" dirty="0"/>
              <a:t>选择公式</a:t>
            </a:r>
            <a:r>
              <a:rPr lang="en-US" altLang="zh-CN" dirty="0"/>
              <a:t>m=</a:t>
            </a:r>
            <a:r>
              <a:rPr lang="el-GR" altLang="zh-CN" dirty="0"/>
              <a:t>ρ</a:t>
            </a:r>
            <a:r>
              <a:rPr lang="en-US" altLang="zh-CN" dirty="0"/>
              <a:t>V  </a:t>
            </a:r>
            <a:r>
              <a:rPr lang="zh-CN" altLang="en-US" dirty="0"/>
              <a:t> 先估测教室的体积</a:t>
            </a:r>
          </a:p>
        </p:txBody>
      </p:sp>
      <p:pic>
        <p:nvPicPr>
          <p:cNvPr id="19" name="Picture 3"/>
          <p:cNvPicPr>
            <a:picLocks noChangeAspect="1" noChangeArrowheads="1"/>
          </p:cNvPicPr>
          <p:nvPr/>
        </p:nvPicPr>
        <p:blipFill>
          <a:blip r:embed="rId4"/>
          <a:srcRect/>
          <a:stretch>
            <a:fillRect/>
          </a:stretch>
        </p:blipFill>
        <p:spPr bwMode="auto">
          <a:xfrm>
            <a:off x="3200400" y="1133475"/>
            <a:ext cx="476250" cy="438150"/>
          </a:xfrm>
          <a:prstGeom prst="rect">
            <a:avLst/>
          </a:prstGeom>
          <a:noFill/>
          <a:ln w="9525">
            <a:noFill/>
            <a:miter lim="800000"/>
            <a:headEnd/>
            <a:tailEnd/>
          </a:ln>
          <a:effectLst/>
        </p:spPr>
      </p:pic>
      <p:sp>
        <p:nvSpPr>
          <p:cNvPr id="20" name="TextBox 19"/>
          <p:cNvSpPr txBox="1"/>
          <p:nvPr/>
        </p:nvSpPr>
        <p:spPr>
          <a:xfrm>
            <a:off x="1771650" y="3800475"/>
            <a:ext cx="3981731" cy="400110"/>
          </a:xfrm>
          <a:prstGeom prst="rect">
            <a:avLst/>
          </a:prstGeom>
          <a:noFill/>
        </p:spPr>
        <p:txBody>
          <a:bodyPr wrap="none" rtlCol="0">
            <a:spAutoFit/>
          </a:bodyPr>
          <a:lstStyle/>
          <a:p>
            <a:r>
              <a:rPr lang="en-US" altLang="zh-CN" sz="2000" dirty="0"/>
              <a:t>m=</a:t>
            </a:r>
            <a:r>
              <a:rPr lang="el-GR" altLang="zh-CN" sz="2000" dirty="0"/>
              <a:t>ρ</a:t>
            </a:r>
            <a:r>
              <a:rPr lang="en-US" altLang="zh-CN" sz="2000" dirty="0"/>
              <a:t>V</a:t>
            </a:r>
            <a:r>
              <a:rPr lang="zh-CN" altLang="en-US" sz="2000" dirty="0"/>
              <a:t>≈</a:t>
            </a:r>
            <a:r>
              <a:rPr lang="en-US" altLang="zh-CN" sz="2000" dirty="0">
                <a:latin typeface="Calibri" pitchFamily="34" charset="0"/>
                <a:ea typeface="宋体" pitchFamily="2" charset="-122"/>
                <a:cs typeface="Calibri" pitchFamily="34" charset="0"/>
              </a:rPr>
              <a:t> 1 kg/m</a:t>
            </a:r>
            <a:r>
              <a:rPr lang="en-US" altLang="zh-CN" sz="2000" baseline="30000" dirty="0">
                <a:latin typeface="Calibri" pitchFamily="34" charset="0"/>
                <a:ea typeface="宋体" pitchFamily="2" charset="-122"/>
                <a:cs typeface="Calibri" pitchFamily="34" charset="0"/>
              </a:rPr>
              <a:t>3</a:t>
            </a:r>
            <a:r>
              <a:rPr lang="en-US" sz="2000" dirty="0"/>
              <a:t>ⅹ200</a:t>
            </a:r>
            <a:r>
              <a:rPr lang="en-US" altLang="zh-CN" sz="2000" dirty="0"/>
              <a:t>m</a:t>
            </a:r>
            <a:r>
              <a:rPr lang="en-US" altLang="zh-CN" sz="2000" baseline="30000" dirty="0"/>
              <a:t>3</a:t>
            </a:r>
            <a:r>
              <a:rPr lang="zh-CN" altLang="en-US" sz="2000" dirty="0"/>
              <a:t> ≈</a:t>
            </a:r>
            <a:r>
              <a:rPr lang="en-US" altLang="zh-CN" sz="2000" dirty="0"/>
              <a:t>200kg</a:t>
            </a:r>
            <a:endParaRPr lang="zh-CN" altLang="en-US" sz="2000" dirty="0"/>
          </a:p>
        </p:txBody>
      </p:sp>
      <p:sp>
        <p:nvSpPr>
          <p:cNvPr id="21" name="TextBox 20"/>
          <p:cNvSpPr txBox="1"/>
          <p:nvPr/>
        </p:nvSpPr>
        <p:spPr>
          <a:xfrm>
            <a:off x="1781175" y="3457575"/>
            <a:ext cx="3771900" cy="369332"/>
          </a:xfrm>
          <a:prstGeom prst="rect">
            <a:avLst/>
          </a:prstGeom>
          <a:solidFill>
            <a:schemeClr val="accent4">
              <a:lumMod val="60000"/>
              <a:lumOff val="40000"/>
            </a:schemeClr>
          </a:solidFill>
        </p:spPr>
        <p:txBody>
          <a:bodyPr wrap="square" rtlCol="0">
            <a:spAutoFit/>
          </a:bodyPr>
          <a:lstStyle/>
          <a:p>
            <a:r>
              <a:rPr lang="zh-CN" altLang="en-US" dirty="0"/>
              <a:t>密度不是整数，取近似值简化运算</a:t>
            </a:r>
          </a:p>
        </p:txBody>
      </p:sp>
      <p:sp>
        <p:nvSpPr>
          <p:cNvPr id="25" name="TextBox 24"/>
          <p:cNvSpPr txBox="1"/>
          <p:nvPr/>
        </p:nvSpPr>
        <p:spPr>
          <a:xfrm>
            <a:off x="9934575" y="1857375"/>
            <a:ext cx="439544" cy="584775"/>
          </a:xfrm>
          <a:prstGeom prst="rect">
            <a:avLst/>
          </a:prstGeom>
          <a:noFill/>
        </p:spPr>
        <p:txBody>
          <a:bodyPr wrap="none" rtlCol="0">
            <a:spAutoFit/>
          </a:bodyPr>
          <a:lstStyle/>
          <a:p>
            <a:r>
              <a:rPr lang="en-US" altLang="zh-CN" sz="3200" b="1" dirty="0">
                <a:solidFill>
                  <a:srgbClr val="FF0000"/>
                </a:solidFill>
              </a:rPr>
              <a:t>C</a:t>
            </a:r>
            <a:endParaRPr lang="zh-CN" altLang="en-US" sz="3200" b="1" dirty="0">
              <a:solidFill>
                <a:srgbClr val="FF0000"/>
              </a:solidFill>
            </a:endParaRPr>
          </a:p>
        </p:txBody>
      </p:sp>
      <p:grpSp>
        <p:nvGrpSpPr>
          <p:cNvPr id="26" name="组合 25"/>
          <p:cNvGrpSpPr/>
          <p:nvPr/>
        </p:nvGrpSpPr>
        <p:grpSpPr>
          <a:xfrm>
            <a:off x="5981700" y="2362200"/>
            <a:ext cx="3562350" cy="1809810"/>
            <a:chOff x="5981700" y="2362200"/>
            <a:chExt cx="3562350" cy="1809810"/>
          </a:xfrm>
        </p:grpSpPr>
        <p:pic>
          <p:nvPicPr>
            <p:cNvPr id="90116" name="Picture 4"/>
            <p:cNvPicPr>
              <a:picLocks noChangeAspect="1" noChangeArrowheads="1"/>
            </p:cNvPicPr>
            <p:nvPr/>
          </p:nvPicPr>
          <p:blipFill>
            <a:blip r:embed="rId5"/>
            <a:srcRect/>
            <a:stretch>
              <a:fillRect/>
            </a:stretch>
          </p:blipFill>
          <p:spPr bwMode="auto">
            <a:xfrm>
              <a:off x="5981700" y="2362200"/>
              <a:ext cx="3562350" cy="1607625"/>
            </a:xfrm>
            <a:prstGeom prst="rect">
              <a:avLst/>
            </a:prstGeom>
            <a:noFill/>
            <a:ln w="9525">
              <a:noFill/>
              <a:miter lim="800000"/>
              <a:headEnd/>
              <a:tailEnd/>
            </a:ln>
            <a:effectLst/>
          </p:spPr>
        </p:pic>
        <p:sp>
          <p:nvSpPr>
            <p:cNvPr id="24" name="TextBox 23"/>
            <p:cNvSpPr txBox="1"/>
            <p:nvPr/>
          </p:nvSpPr>
          <p:spPr>
            <a:xfrm>
              <a:off x="6438900" y="3771900"/>
              <a:ext cx="2473754" cy="400110"/>
            </a:xfrm>
            <a:prstGeom prst="rect">
              <a:avLst/>
            </a:prstGeom>
            <a:solidFill>
              <a:srgbClr val="FF0000"/>
            </a:solidFill>
          </p:spPr>
          <p:txBody>
            <a:bodyPr wrap="none" rtlCol="0">
              <a:spAutoFit/>
            </a:bodyPr>
            <a:lstStyle/>
            <a:p>
              <a:r>
                <a:rPr lang="zh-CN" altLang="en-US" sz="2000" b="1" dirty="0"/>
                <a:t>教室体积约为</a:t>
              </a:r>
              <a:r>
                <a:rPr lang="en-US" altLang="zh-CN" sz="2000" b="1" dirty="0"/>
                <a:t>200m</a:t>
              </a:r>
              <a:r>
                <a:rPr lang="en-US" altLang="zh-CN" sz="2000" b="1" baseline="30000" dirty="0"/>
                <a:t>3</a:t>
              </a:r>
              <a:endParaRPr lang="zh-CN" altLang="en-US" sz="2000" b="1" baseline="30000" dirty="0"/>
            </a:p>
          </p:txBody>
        </p:sp>
      </p:grpSp>
      <p:sp>
        <p:nvSpPr>
          <p:cNvPr id="27" name="TextBox 26"/>
          <p:cNvSpPr txBox="1"/>
          <p:nvPr/>
        </p:nvSpPr>
        <p:spPr>
          <a:xfrm>
            <a:off x="8782049" y="828675"/>
            <a:ext cx="3409951" cy="1015663"/>
          </a:xfrm>
          <a:prstGeom prst="rect">
            <a:avLst/>
          </a:prstGeom>
          <a:solidFill>
            <a:srgbClr val="92D050"/>
          </a:solidFill>
        </p:spPr>
        <p:txBody>
          <a:bodyPr wrap="square" rtlCol="0">
            <a:spAutoFit/>
          </a:bodyPr>
          <a:lstStyle/>
          <a:p>
            <a:r>
              <a:rPr lang="en-US" altLang="zh-CN" sz="2000" b="1" dirty="0">
                <a:latin typeface="仿宋" pitchFamily="49" charset="-122"/>
                <a:ea typeface="仿宋" pitchFamily="49" charset="-122"/>
              </a:rPr>
              <a:t>m</a:t>
            </a:r>
            <a:r>
              <a:rPr lang="zh-CN" altLang="en-US" sz="2000" b="1" dirty="0">
                <a:latin typeface="仿宋" pitchFamily="49" charset="-122"/>
                <a:ea typeface="仿宋" pitchFamily="49" charset="-122"/>
              </a:rPr>
              <a:t>：质量 （</a:t>
            </a:r>
            <a:r>
              <a:rPr lang="en-US" altLang="zh-CN" sz="2000" b="1" dirty="0">
                <a:latin typeface="仿宋" pitchFamily="49" charset="-122"/>
                <a:ea typeface="仿宋" pitchFamily="49" charset="-122"/>
              </a:rPr>
              <a:t>kg</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V </a:t>
            </a:r>
            <a:r>
              <a:rPr lang="zh-CN" altLang="en-US" sz="2000" b="1" dirty="0">
                <a:latin typeface="仿宋" pitchFamily="49" charset="-122"/>
                <a:ea typeface="仿宋" pitchFamily="49" charset="-122"/>
              </a:rPr>
              <a:t>：体积 </a:t>
            </a:r>
            <a:r>
              <a:rPr lang="en-US" altLang="zh-CN" sz="2000" b="1" dirty="0">
                <a:latin typeface="仿宋" pitchFamily="49" charset="-122"/>
                <a:ea typeface="仿宋" pitchFamily="49" charset="-122"/>
              </a:rPr>
              <a:t>(m</a:t>
            </a:r>
            <a:r>
              <a:rPr lang="en-US" altLang="zh-CN" sz="2000" b="1" baseline="30000" dirty="0">
                <a:latin typeface="仿宋" pitchFamily="49" charset="-122"/>
                <a:ea typeface="仿宋" pitchFamily="49" charset="-122"/>
              </a:rPr>
              <a:t>3</a:t>
            </a:r>
            <a:r>
              <a:rPr lang="en-US" altLang="zh-CN" sz="2000" b="1" dirty="0">
                <a:latin typeface="仿宋" pitchFamily="49" charset="-122"/>
                <a:ea typeface="仿宋" pitchFamily="49" charset="-122"/>
              </a:rPr>
              <a:t>)</a:t>
            </a:r>
          </a:p>
          <a:p>
            <a:r>
              <a:rPr lang="el-GR" altLang="zh-CN" sz="2000" b="1" dirty="0">
                <a:latin typeface="仿宋" pitchFamily="49" charset="-122"/>
                <a:ea typeface="仿宋" pitchFamily="49" charset="-122"/>
              </a:rPr>
              <a:t>ρ</a:t>
            </a:r>
            <a:r>
              <a:rPr lang="zh-CN" altLang="en-US" sz="2000" b="1" dirty="0">
                <a:latin typeface="仿宋" pitchFamily="49" charset="-122"/>
                <a:ea typeface="仿宋" pitchFamily="49" charset="-122"/>
              </a:rPr>
              <a:t>：密度（</a:t>
            </a:r>
            <a:r>
              <a:rPr lang="en-US" altLang="zh-CN" sz="2000" b="1" dirty="0">
                <a:latin typeface="仿宋" pitchFamily="49" charset="-122"/>
                <a:ea typeface="仿宋" pitchFamily="49" charset="-122"/>
              </a:rPr>
              <a:t>kg/m</a:t>
            </a:r>
            <a:r>
              <a:rPr lang="en-US" altLang="zh-CN" sz="2000" b="1" baseline="30000" dirty="0">
                <a:latin typeface="仿宋" pitchFamily="49" charset="-122"/>
                <a:ea typeface="仿宋" pitchFamily="49" charset="-122"/>
              </a:rPr>
              <a:t>3</a:t>
            </a:r>
            <a:r>
              <a:rPr lang="zh-CN" altLang="en-US" sz="2000" b="1" dirty="0">
                <a:latin typeface="仿宋" pitchFamily="49" charset="-122"/>
                <a:ea typeface="仿宋" pitchFamily="49" charset="-122"/>
              </a:rPr>
              <a:t>）</a:t>
            </a:r>
          </a:p>
        </p:txBody>
      </p:sp>
      <p:sp>
        <p:nvSpPr>
          <p:cNvPr id="9218" name="Rectangle 2"/>
          <p:cNvSpPr>
            <a:spLocks noChangeArrowheads="1"/>
          </p:cNvSpPr>
          <p:nvPr/>
        </p:nvSpPr>
        <p:spPr bwMode="auto">
          <a:xfrm>
            <a:off x="628650" y="4286250"/>
            <a:ext cx="10639425"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00025" fontAlgn="base">
              <a:spcBef>
                <a:spcPct val="0"/>
              </a:spcBef>
              <a:spcAft>
                <a:spcPct val="0"/>
              </a:spcAft>
            </a:pPr>
            <a:r>
              <a:rPr lang="zh-CN" altLang="en-US" sz="2000" b="1" dirty="0">
                <a:latin typeface="仿宋" pitchFamily="49" charset="-122"/>
                <a:ea typeface="仿宋" pitchFamily="49" charset="-122"/>
                <a:cs typeface="Times New Roman" pitchFamily="18" charset="0"/>
              </a:rPr>
              <a:t>自主练习</a:t>
            </a:r>
            <a:r>
              <a:rPr lang="en-US" altLang="zh-CN" sz="2000" b="1" dirty="0">
                <a:latin typeface="仿宋" pitchFamily="49" charset="-122"/>
                <a:ea typeface="仿宋" pitchFamily="49" charset="-122"/>
                <a:cs typeface="Times New Roman" pitchFamily="18" charset="0"/>
              </a:rPr>
              <a:t>1</a:t>
            </a:r>
            <a:r>
              <a:rPr lang="zh-CN" altLang="en-US" sz="2000" b="1" dirty="0">
                <a:latin typeface="仿宋" pitchFamily="49" charset="-122"/>
                <a:ea typeface="仿宋" pitchFamily="49" charset="-122"/>
                <a:cs typeface="Times New Roman" pitchFamily="18" charset="0"/>
              </a:rPr>
              <a:t>：</a:t>
            </a:r>
            <a:r>
              <a:rPr lang="zh-CN" altLang="zh-CN" sz="2000" b="1" dirty="0">
                <a:latin typeface="仿宋" pitchFamily="49" charset="-122"/>
                <a:ea typeface="仿宋" pitchFamily="49" charset="-122"/>
                <a:cs typeface="Times New Roman" pitchFamily="18" charset="0"/>
              </a:rPr>
              <a:t>一间</a:t>
            </a:r>
            <a:r>
              <a:rPr lang="en-US" altLang="zh-CN" sz="2000" b="1" dirty="0">
                <a:latin typeface="仿宋" pitchFamily="49" charset="-122"/>
                <a:ea typeface="仿宋" pitchFamily="49" charset="-122"/>
                <a:cs typeface="Times New Roman" pitchFamily="18" charset="0"/>
              </a:rPr>
              <a:t>15 m</a:t>
            </a:r>
            <a:r>
              <a:rPr lang="en-US" altLang="zh-CN" sz="2000" b="1" baseline="30000" dirty="0">
                <a:latin typeface="仿宋" pitchFamily="49" charset="-122"/>
                <a:ea typeface="仿宋" pitchFamily="49" charset="-122"/>
                <a:cs typeface="Times New Roman" pitchFamily="18" charset="0"/>
              </a:rPr>
              <a:t>2</a:t>
            </a:r>
            <a:r>
              <a:rPr lang="zh-CN" altLang="en-US" sz="2000" b="1" dirty="0">
                <a:latin typeface="仿宋" pitchFamily="49" charset="-122"/>
                <a:ea typeface="仿宋" pitchFamily="49" charset="-122"/>
                <a:cs typeface="Times New Roman" pitchFamily="18" charset="0"/>
              </a:rPr>
              <a:t>的普通卧室内空气的质量相当于下列哪个物体的质量</a:t>
            </a:r>
            <a:r>
              <a:rPr lang="zh-CN" altLang="en-US" sz="2000" b="1" dirty="0">
                <a:latin typeface="仿宋" pitchFamily="49" charset="-122"/>
                <a:ea typeface="仿宋" pitchFamily="49" charset="-122"/>
                <a:cs typeface="Calibri" pitchFamily="34" charset="0"/>
              </a:rPr>
              <a:t>（    ）</a:t>
            </a:r>
            <a:endParaRPr lang="en-US" altLang="zh-CN" sz="2000" b="1" dirty="0">
              <a:latin typeface="仿宋" pitchFamily="49" charset="-122"/>
              <a:ea typeface="仿宋" pitchFamily="49" charset="-122"/>
              <a:cs typeface="Times New Roman" pitchFamily="18" charset="0"/>
            </a:endParaRPr>
          </a:p>
          <a:p>
            <a:pPr marL="0" marR="0" lvl="0" indent="200025" algn="l" defTabSz="914400" rtl="0" eaLnBrk="1" fontAlgn="base" latinLnBrk="0" hangingPunct="1">
              <a:lnSpc>
                <a:spcPct val="100000"/>
              </a:lnSpc>
              <a:spcBef>
                <a:spcPct val="0"/>
              </a:spcBef>
              <a:spcAft>
                <a:spcPct val="0"/>
              </a:spcAft>
              <a:buClrTx/>
              <a:buSzTx/>
              <a:buFontTx/>
              <a:buNone/>
              <a:tabLst/>
            </a:pPr>
            <a:r>
              <a:rPr lang="zh-CN" altLang="en-US" sz="2000" b="1" dirty="0">
                <a:latin typeface="仿宋" pitchFamily="49" charset="-122"/>
                <a:ea typeface="仿宋" pitchFamily="49" charset="-122"/>
                <a:cs typeface="Times New Roman" pitchFamily="18" charset="0"/>
              </a:rPr>
              <a:t>（空气密度为</a:t>
            </a:r>
            <a:r>
              <a:rPr lang="en-US" altLang="zh-CN" sz="2000" b="1" dirty="0">
                <a:latin typeface="仿宋" pitchFamily="49" charset="-122"/>
                <a:ea typeface="仿宋" pitchFamily="49" charset="-122"/>
                <a:cs typeface="Times New Roman" pitchFamily="18" charset="0"/>
              </a:rPr>
              <a:t>1.29</a:t>
            </a:r>
            <a:r>
              <a:rPr kumimoji="0" lang="en-US" altLang="zh-CN" sz="2000" b="0" i="0" u="none" strike="noStrike" cap="none" normalizeH="0" baseline="0" dirty="0">
                <a:ln>
                  <a:noFill/>
                </a:ln>
                <a:solidFill>
                  <a:schemeClr val="tx1"/>
                </a:solidFill>
                <a:effectLst/>
                <a:latin typeface="Calibri" pitchFamily="34" charset="0"/>
                <a:ea typeface="宋体" pitchFamily="2" charset="-122"/>
                <a:cs typeface="Calibri" pitchFamily="34" charset="0"/>
              </a:rPr>
              <a:t> </a:t>
            </a:r>
            <a:r>
              <a:rPr lang="en-US" altLang="zh-CN" sz="2000" b="1" dirty="0">
                <a:latin typeface="仿宋" pitchFamily="49" charset="-122"/>
                <a:ea typeface="仿宋" pitchFamily="49" charset="-122"/>
                <a:cs typeface="Times New Roman" pitchFamily="18" charset="0"/>
              </a:rPr>
              <a:t>kg</a:t>
            </a:r>
            <a:r>
              <a:rPr kumimoji="0" lang="en-US" altLang="zh-CN" sz="2000" b="0" i="0" u="none" strike="noStrike" cap="none" normalizeH="0" baseline="0" dirty="0">
                <a:ln>
                  <a:noFill/>
                </a:ln>
                <a:solidFill>
                  <a:schemeClr val="tx1"/>
                </a:solidFill>
                <a:effectLst/>
                <a:latin typeface="Calibri" pitchFamily="34" charset="0"/>
                <a:ea typeface="宋体" pitchFamily="2" charset="-122"/>
                <a:cs typeface="Calibri" pitchFamily="34" charset="0"/>
              </a:rPr>
              <a:t>/</a:t>
            </a:r>
            <a:r>
              <a:rPr lang="en-US" altLang="zh-CN" sz="2000" b="1" dirty="0">
                <a:latin typeface="仿宋" pitchFamily="49" charset="-122"/>
                <a:ea typeface="仿宋" pitchFamily="49" charset="-122"/>
                <a:cs typeface="Times New Roman" pitchFamily="18" charset="0"/>
              </a:rPr>
              <a:t>m</a:t>
            </a:r>
            <a:r>
              <a:rPr kumimoji="0" lang="en-US" altLang="zh-CN" sz="2000" b="0" i="0" u="none" strike="noStrike" cap="none" normalizeH="0" baseline="30000" dirty="0">
                <a:ln>
                  <a:noFill/>
                </a:ln>
                <a:solidFill>
                  <a:schemeClr val="tx1"/>
                </a:solidFill>
                <a:effectLst/>
                <a:latin typeface="Calibri" pitchFamily="34" charset="0"/>
                <a:ea typeface="宋体" pitchFamily="2" charset="-122"/>
                <a:cs typeface="Calibri" pitchFamily="34" charset="0"/>
              </a:rPr>
              <a:t>3</a:t>
            </a:r>
            <a:r>
              <a:rPr lang="zh-CN" altLang="en-US" sz="2000" b="1" dirty="0">
                <a:latin typeface="仿宋" pitchFamily="49" charset="-122"/>
                <a:ea typeface="仿宋" pitchFamily="49" charset="-122"/>
                <a:cs typeface="Times New Roman" pitchFamily="18" charset="0"/>
              </a:rPr>
              <a:t>）</a:t>
            </a:r>
          </a:p>
          <a:p>
            <a:pPr marL="0" marR="0" lvl="0" indent="200025" algn="l" defTabSz="914400" rtl="0" eaLnBrk="0" fontAlgn="base" latinLnBrk="0" hangingPunct="0">
              <a:lnSpc>
                <a:spcPct val="100000"/>
              </a:lnSpc>
              <a:spcBef>
                <a:spcPct val="0"/>
              </a:spcBef>
              <a:spcAft>
                <a:spcPct val="0"/>
              </a:spcAft>
              <a:buClrTx/>
              <a:buSzTx/>
              <a:buFontTx/>
              <a:buNone/>
              <a:tabLst/>
            </a:pPr>
            <a:r>
              <a:rPr lang="en-US" altLang="zh-CN" sz="2000" b="1" dirty="0">
                <a:latin typeface="仿宋" pitchFamily="49" charset="-122"/>
                <a:ea typeface="仿宋" pitchFamily="49" charset="-122"/>
                <a:cs typeface="Times New Roman" pitchFamily="18" charset="0"/>
              </a:rPr>
              <a:t>A</a:t>
            </a:r>
            <a:r>
              <a:rPr lang="zh-CN" altLang="en-US" sz="2000" b="1" dirty="0">
                <a:latin typeface="仿宋" pitchFamily="49" charset="-122"/>
                <a:ea typeface="仿宋" pitchFamily="49" charset="-122"/>
                <a:cs typeface="Times New Roman" pitchFamily="18" charset="0"/>
              </a:rPr>
              <a:t>．一支粉笔                        </a:t>
            </a:r>
          </a:p>
          <a:p>
            <a:pPr lvl="0" indent="200025" eaLnBrk="0" fontAlgn="base" hangingPunct="0">
              <a:spcBef>
                <a:spcPct val="0"/>
              </a:spcBef>
              <a:spcAft>
                <a:spcPct val="0"/>
              </a:spcAft>
            </a:pPr>
            <a:r>
              <a:rPr lang="en-US" altLang="zh-CN" sz="2000" b="1" dirty="0">
                <a:latin typeface="仿宋" pitchFamily="49" charset="-122"/>
                <a:ea typeface="仿宋" pitchFamily="49" charset="-122"/>
                <a:cs typeface="Times New Roman" pitchFamily="18" charset="0"/>
              </a:rPr>
              <a:t>B</a:t>
            </a:r>
            <a:r>
              <a:rPr lang="zh-CN" altLang="en-US" sz="2000" b="1" dirty="0">
                <a:latin typeface="仿宋" pitchFamily="49" charset="-122"/>
                <a:ea typeface="仿宋" pitchFamily="49" charset="-122"/>
                <a:cs typeface="Times New Roman" pitchFamily="18" charset="0"/>
              </a:rPr>
              <a:t>．一个西瓜</a:t>
            </a:r>
          </a:p>
          <a:p>
            <a:pPr lvl="0" indent="200025" eaLnBrk="0" fontAlgn="base" hangingPunct="0">
              <a:spcBef>
                <a:spcPct val="0"/>
              </a:spcBef>
              <a:spcAft>
                <a:spcPct val="0"/>
              </a:spcAft>
            </a:pPr>
            <a:r>
              <a:rPr lang="en-US" altLang="zh-CN" sz="2000" b="1" dirty="0">
                <a:latin typeface="仿宋" pitchFamily="49" charset="-122"/>
                <a:ea typeface="仿宋" pitchFamily="49" charset="-122"/>
                <a:cs typeface="Times New Roman" pitchFamily="18" charset="0"/>
              </a:rPr>
              <a:t>C</a:t>
            </a:r>
            <a:r>
              <a:rPr lang="zh-CN" altLang="en-US" sz="2000" b="1" dirty="0">
                <a:latin typeface="仿宋" pitchFamily="49" charset="-122"/>
                <a:ea typeface="仿宋" pitchFamily="49" charset="-122"/>
                <a:cs typeface="Times New Roman" pitchFamily="18" charset="0"/>
              </a:rPr>
              <a:t>．一名中学生	                  </a:t>
            </a:r>
          </a:p>
          <a:p>
            <a:pPr marL="0" marR="0" lvl="0" indent="200025" algn="l" defTabSz="914400" rtl="0" eaLnBrk="0" fontAlgn="base" latinLnBrk="0" hangingPunct="0">
              <a:lnSpc>
                <a:spcPct val="100000"/>
              </a:lnSpc>
              <a:spcBef>
                <a:spcPct val="0"/>
              </a:spcBef>
              <a:spcAft>
                <a:spcPct val="0"/>
              </a:spcAft>
              <a:buClrTx/>
              <a:buSzTx/>
              <a:buFontTx/>
              <a:buNone/>
              <a:tabLst/>
            </a:pPr>
            <a:r>
              <a:rPr lang="en-US" altLang="zh-CN" sz="2000" b="1" dirty="0">
                <a:latin typeface="仿宋" pitchFamily="49" charset="-122"/>
                <a:ea typeface="仿宋" pitchFamily="49" charset="-122"/>
                <a:cs typeface="Times New Roman" pitchFamily="18" charset="0"/>
              </a:rPr>
              <a:t>D</a:t>
            </a:r>
            <a:r>
              <a:rPr lang="zh-CN" altLang="en-US" sz="2000" b="1" dirty="0">
                <a:latin typeface="仿宋" pitchFamily="49" charset="-122"/>
                <a:ea typeface="仿宋" pitchFamily="49" charset="-122"/>
                <a:cs typeface="Times New Roman" pitchFamily="18" charset="0"/>
              </a:rPr>
              <a:t>．一辆轿车</a:t>
            </a:r>
          </a:p>
        </p:txBody>
      </p:sp>
      <p:sp>
        <p:nvSpPr>
          <p:cNvPr id="29" name="TextBox 28"/>
          <p:cNvSpPr txBox="1"/>
          <p:nvPr/>
        </p:nvSpPr>
        <p:spPr>
          <a:xfrm>
            <a:off x="9629775" y="4276725"/>
            <a:ext cx="439544" cy="584775"/>
          </a:xfrm>
          <a:prstGeom prst="rect">
            <a:avLst/>
          </a:prstGeom>
          <a:noFill/>
        </p:spPr>
        <p:txBody>
          <a:bodyPr wrap="none" rtlCol="0">
            <a:spAutoFit/>
          </a:bodyPr>
          <a:lstStyle/>
          <a:p>
            <a:r>
              <a:rPr lang="en-US" altLang="zh-CN" sz="3200" b="1" dirty="0">
                <a:solidFill>
                  <a:srgbClr val="FF0000"/>
                </a:solidFill>
              </a:rPr>
              <a:t>C</a:t>
            </a:r>
            <a:endParaRPr lang="zh-CN" altLang="en-US" sz="3200" b="1" dirty="0">
              <a:solidFill>
                <a:srgbClr val="FF0000"/>
              </a:solidFill>
            </a:endParaRPr>
          </a:p>
        </p:txBody>
      </p:sp>
      <p:sp>
        <p:nvSpPr>
          <p:cNvPr id="33" name="TextBox 32"/>
          <p:cNvSpPr txBox="1"/>
          <p:nvPr/>
        </p:nvSpPr>
        <p:spPr>
          <a:xfrm>
            <a:off x="3324225" y="5067300"/>
            <a:ext cx="4319965" cy="400110"/>
          </a:xfrm>
          <a:prstGeom prst="rect">
            <a:avLst/>
          </a:prstGeom>
          <a:noFill/>
        </p:spPr>
        <p:txBody>
          <a:bodyPr wrap="none" rtlCol="0">
            <a:spAutoFit/>
          </a:bodyPr>
          <a:lstStyle/>
          <a:p>
            <a:r>
              <a:rPr lang="en-US" altLang="zh-CN" sz="2000" dirty="0"/>
              <a:t>m=</a:t>
            </a:r>
            <a:r>
              <a:rPr lang="el-GR" altLang="zh-CN" sz="2000" dirty="0"/>
              <a:t>ρ</a:t>
            </a:r>
            <a:r>
              <a:rPr lang="en-US" altLang="zh-CN" sz="2000" dirty="0"/>
              <a:t>V</a:t>
            </a:r>
            <a:r>
              <a:rPr lang="zh-CN" altLang="en-US" sz="2000" dirty="0"/>
              <a:t>≈</a:t>
            </a:r>
            <a:r>
              <a:rPr lang="en-US" altLang="zh-CN" sz="2000" dirty="0">
                <a:latin typeface="Calibri" pitchFamily="34" charset="0"/>
                <a:ea typeface="宋体" pitchFamily="2" charset="-122"/>
                <a:cs typeface="Calibri" pitchFamily="34" charset="0"/>
              </a:rPr>
              <a:t> 1 kg/m</a:t>
            </a:r>
            <a:r>
              <a:rPr lang="en-US" altLang="zh-CN" sz="2000" baseline="30000" dirty="0">
                <a:latin typeface="Calibri" pitchFamily="34" charset="0"/>
                <a:ea typeface="宋体" pitchFamily="2" charset="-122"/>
                <a:cs typeface="Calibri" pitchFamily="34" charset="0"/>
              </a:rPr>
              <a:t>3</a:t>
            </a:r>
            <a:r>
              <a:rPr lang="en-US" sz="2000" dirty="0"/>
              <a:t>ⅹ15</a:t>
            </a:r>
            <a:r>
              <a:rPr lang="en-US" altLang="zh-CN" sz="2000" dirty="0"/>
              <a:t>m</a:t>
            </a:r>
            <a:r>
              <a:rPr lang="en-US" altLang="zh-CN" sz="2000" baseline="30000" dirty="0"/>
              <a:t>3</a:t>
            </a:r>
            <a:r>
              <a:rPr lang="zh-CN" altLang="en-US" sz="2000" dirty="0"/>
              <a:t> </a:t>
            </a:r>
            <a:r>
              <a:rPr lang="en-US" sz="2000" dirty="0"/>
              <a:t>ⅹ3</a:t>
            </a:r>
            <a:r>
              <a:rPr lang="en-US" altLang="zh-CN" sz="2000" dirty="0"/>
              <a:t>m</a:t>
            </a:r>
            <a:r>
              <a:rPr lang="zh-CN" altLang="en-US" sz="2000" dirty="0"/>
              <a:t>≈</a:t>
            </a:r>
            <a:r>
              <a:rPr lang="en-US" altLang="zh-CN" sz="2000" dirty="0"/>
              <a:t>45kg</a:t>
            </a:r>
            <a:endParaRPr lang="zh-CN" altLang="en-US" sz="2000" dirty="0"/>
          </a:p>
        </p:txBody>
      </p:sp>
      <p:sp>
        <p:nvSpPr>
          <p:cNvPr id="34" name="TextBox 33"/>
          <p:cNvSpPr txBox="1"/>
          <p:nvPr/>
        </p:nvSpPr>
        <p:spPr>
          <a:xfrm>
            <a:off x="2876550" y="6153150"/>
            <a:ext cx="1552576" cy="369332"/>
          </a:xfrm>
          <a:prstGeom prst="rect">
            <a:avLst/>
          </a:prstGeom>
          <a:solidFill>
            <a:schemeClr val="accent2">
              <a:lumMod val="60000"/>
              <a:lumOff val="40000"/>
            </a:schemeClr>
          </a:solidFill>
        </p:spPr>
        <p:txBody>
          <a:bodyPr wrap="square" rtlCol="0">
            <a:spAutoFit/>
          </a:bodyPr>
          <a:lstStyle/>
          <a:p>
            <a:r>
              <a:rPr lang="zh-CN" altLang="en-US" dirty="0"/>
              <a:t>易错选项：</a:t>
            </a:r>
            <a:r>
              <a:rPr lang="en-US" altLang="zh-CN" dirty="0"/>
              <a:t>B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3" grpId="0"/>
      <p:bldP spid="17" grpId="0"/>
      <p:bldP spid="20" grpId="0"/>
      <p:bldP spid="21" grpId="0" animBg="1"/>
      <p:bldP spid="9218" grpId="0"/>
      <p:bldP spid="33" grpId="0"/>
      <p:bldP spid="33" grpId="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六边形 3"/>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第一类</a:t>
            </a:r>
          </a:p>
        </p:txBody>
      </p:sp>
      <p:sp>
        <p:nvSpPr>
          <p:cNvPr id="5" name="TextBox 4"/>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pic>
        <p:nvPicPr>
          <p:cNvPr id="6" name="Picture 2"/>
          <p:cNvPicPr>
            <a:picLocks noChangeAspect="1" noChangeArrowheads="1"/>
          </p:cNvPicPr>
          <p:nvPr/>
        </p:nvPicPr>
        <p:blipFill>
          <a:blip r:embed="rId2" cstate="print"/>
          <a:srcRect l="23055" t="41691" r="30278" b="41042"/>
          <a:stretch>
            <a:fillRect/>
          </a:stretch>
        </p:blipFill>
        <p:spPr bwMode="auto">
          <a:xfrm>
            <a:off x="3876676" y="914400"/>
            <a:ext cx="1752600" cy="864659"/>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l="53238" t="15694" r="25217" b="23004"/>
          <a:stretch>
            <a:fillRect/>
          </a:stretch>
        </p:blipFill>
        <p:spPr bwMode="auto">
          <a:xfrm rot="16200000">
            <a:off x="6731184" y="-145691"/>
            <a:ext cx="838200" cy="2996481"/>
          </a:xfrm>
          <a:prstGeom prst="rect">
            <a:avLst/>
          </a:prstGeom>
          <a:noFill/>
          <a:ln w="9525">
            <a:noFill/>
            <a:miter lim="800000"/>
            <a:headEnd/>
            <a:tailEnd/>
          </a:ln>
          <a:effectLst/>
        </p:spPr>
      </p:pic>
      <p:sp>
        <p:nvSpPr>
          <p:cNvPr id="8" name="TextBox 7"/>
          <p:cNvSpPr txBox="1"/>
          <p:nvPr/>
        </p:nvSpPr>
        <p:spPr>
          <a:xfrm>
            <a:off x="238125" y="161925"/>
            <a:ext cx="4716356"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质量、体积</a:t>
            </a:r>
          </a:p>
        </p:txBody>
      </p:sp>
      <p:pic>
        <p:nvPicPr>
          <p:cNvPr id="9" name="Picture 3"/>
          <p:cNvPicPr>
            <a:picLocks noChangeAspect="1" noChangeArrowheads="1"/>
          </p:cNvPicPr>
          <p:nvPr/>
        </p:nvPicPr>
        <p:blipFill>
          <a:blip r:embed="rId4"/>
          <a:srcRect/>
          <a:stretch>
            <a:fillRect/>
          </a:stretch>
        </p:blipFill>
        <p:spPr bwMode="auto">
          <a:xfrm>
            <a:off x="3200400" y="1133475"/>
            <a:ext cx="476250" cy="438150"/>
          </a:xfrm>
          <a:prstGeom prst="rect">
            <a:avLst/>
          </a:prstGeom>
          <a:noFill/>
          <a:ln w="9525">
            <a:noFill/>
            <a:miter lim="800000"/>
            <a:headEnd/>
            <a:tailEnd/>
          </a:ln>
          <a:effectLst/>
        </p:spPr>
      </p:pic>
      <p:sp>
        <p:nvSpPr>
          <p:cNvPr id="10" name="TextBox 9"/>
          <p:cNvSpPr txBox="1"/>
          <p:nvPr/>
        </p:nvSpPr>
        <p:spPr>
          <a:xfrm>
            <a:off x="8782049" y="828675"/>
            <a:ext cx="3409951" cy="1015663"/>
          </a:xfrm>
          <a:prstGeom prst="rect">
            <a:avLst/>
          </a:prstGeom>
          <a:solidFill>
            <a:srgbClr val="92D050"/>
          </a:solidFill>
        </p:spPr>
        <p:txBody>
          <a:bodyPr wrap="square" rtlCol="0">
            <a:spAutoFit/>
          </a:bodyPr>
          <a:lstStyle/>
          <a:p>
            <a:r>
              <a:rPr lang="en-US" altLang="zh-CN" sz="2000" b="1" dirty="0">
                <a:latin typeface="仿宋" pitchFamily="49" charset="-122"/>
                <a:ea typeface="仿宋" pitchFamily="49" charset="-122"/>
              </a:rPr>
              <a:t>m</a:t>
            </a:r>
            <a:r>
              <a:rPr lang="zh-CN" altLang="en-US" sz="2000" b="1" dirty="0">
                <a:latin typeface="仿宋" pitchFamily="49" charset="-122"/>
                <a:ea typeface="仿宋" pitchFamily="49" charset="-122"/>
              </a:rPr>
              <a:t>：质量 （</a:t>
            </a:r>
            <a:r>
              <a:rPr lang="en-US" altLang="zh-CN" sz="2000" b="1" dirty="0">
                <a:latin typeface="仿宋" pitchFamily="49" charset="-122"/>
                <a:ea typeface="仿宋" pitchFamily="49" charset="-122"/>
              </a:rPr>
              <a:t>kg</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V </a:t>
            </a:r>
            <a:r>
              <a:rPr lang="zh-CN" altLang="en-US" sz="2000" b="1" dirty="0">
                <a:latin typeface="仿宋" pitchFamily="49" charset="-122"/>
                <a:ea typeface="仿宋" pitchFamily="49" charset="-122"/>
              </a:rPr>
              <a:t>：体积 </a:t>
            </a:r>
            <a:r>
              <a:rPr lang="en-US" altLang="zh-CN" sz="2000" b="1" dirty="0">
                <a:latin typeface="仿宋" pitchFamily="49" charset="-122"/>
                <a:ea typeface="仿宋" pitchFamily="49" charset="-122"/>
              </a:rPr>
              <a:t>(m</a:t>
            </a:r>
            <a:r>
              <a:rPr lang="en-US" altLang="zh-CN" sz="2000" b="1" baseline="30000" dirty="0">
                <a:latin typeface="仿宋" pitchFamily="49" charset="-122"/>
                <a:ea typeface="仿宋" pitchFamily="49" charset="-122"/>
              </a:rPr>
              <a:t>3</a:t>
            </a:r>
            <a:r>
              <a:rPr lang="en-US" altLang="zh-CN" sz="2000" b="1" dirty="0">
                <a:latin typeface="仿宋" pitchFamily="49" charset="-122"/>
                <a:ea typeface="仿宋" pitchFamily="49" charset="-122"/>
              </a:rPr>
              <a:t>)</a:t>
            </a:r>
          </a:p>
          <a:p>
            <a:r>
              <a:rPr lang="el-GR" altLang="zh-CN" sz="2000" b="1" dirty="0">
                <a:latin typeface="仿宋" pitchFamily="49" charset="-122"/>
                <a:ea typeface="仿宋" pitchFamily="49" charset="-122"/>
              </a:rPr>
              <a:t>ρ</a:t>
            </a:r>
            <a:r>
              <a:rPr lang="zh-CN" altLang="en-US" sz="2000" b="1" dirty="0">
                <a:latin typeface="仿宋" pitchFamily="49" charset="-122"/>
                <a:ea typeface="仿宋" pitchFamily="49" charset="-122"/>
              </a:rPr>
              <a:t>：密度（</a:t>
            </a:r>
            <a:r>
              <a:rPr lang="en-US" altLang="zh-CN" sz="2000" b="1" dirty="0">
                <a:latin typeface="仿宋" pitchFamily="49" charset="-122"/>
                <a:ea typeface="仿宋" pitchFamily="49" charset="-122"/>
              </a:rPr>
              <a:t>kg/m</a:t>
            </a:r>
            <a:r>
              <a:rPr lang="en-US" altLang="zh-CN" sz="2000" b="1" baseline="30000" dirty="0">
                <a:latin typeface="仿宋" pitchFamily="49" charset="-122"/>
                <a:ea typeface="仿宋" pitchFamily="49" charset="-122"/>
              </a:rPr>
              <a:t>3</a:t>
            </a:r>
            <a:r>
              <a:rPr lang="zh-CN" altLang="en-US" sz="2000" b="1" dirty="0">
                <a:latin typeface="仿宋" pitchFamily="49" charset="-122"/>
                <a:ea typeface="仿宋" pitchFamily="49" charset="-122"/>
              </a:rPr>
              <a:t>）</a:t>
            </a:r>
          </a:p>
        </p:txBody>
      </p:sp>
      <p:grpSp>
        <p:nvGrpSpPr>
          <p:cNvPr id="11" name="组合 10"/>
          <p:cNvGrpSpPr/>
          <p:nvPr/>
        </p:nvGrpSpPr>
        <p:grpSpPr>
          <a:xfrm>
            <a:off x="304800" y="2389912"/>
            <a:ext cx="10496550" cy="2215128"/>
            <a:chOff x="571500" y="4561612"/>
            <a:chExt cx="10496550" cy="2215128"/>
          </a:xfrm>
        </p:grpSpPr>
        <p:sp>
          <p:nvSpPr>
            <p:cNvPr id="12" name="矩形 11"/>
            <p:cNvSpPr/>
            <p:nvPr/>
          </p:nvSpPr>
          <p:spPr>
            <a:xfrm>
              <a:off x="904874" y="4561612"/>
              <a:ext cx="10163176" cy="1569660"/>
            </a:xfrm>
            <a:prstGeom prst="rect">
              <a:avLst/>
            </a:prstGeom>
          </p:spPr>
          <p:txBody>
            <a:bodyPr wrap="square">
              <a:spAutoFit/>
            </a:bodyPr>
            <a:lstStyle/>
            <a:p>
              <a:r>
                <a:rPr lang="zh-CN" altLang="en-US" sz="2400" b="1" dirty="0">
                  <a:latin typeface="仿宋" pitchFamily="49" charset="-122"/>
                  <a:ea typeface="仿宋" pitchFamily="49" charset="-122"/>
                </a:rPr>
                <a:t>例</a:t>
              </a:r>
              <a:r>
                <a:rPr lang="en-US" altLang="zh-CN" sz="2400" b="1" dirty="0">
                  <a:latin typeface="仿宋" pitchFamily="49" charset="-122"/>
                  <a:ea typeface="仿宋" pitchFamily="49" charset="-122"/>
                </a:rPr>
                <a:t>2</a:t>
              </a:r>
              <a:r>
                <a:rPr lang="zh-CN" altLang="en-US" sz="2400" b="1" dirty="0">
                  <a:latin typeface="仿宋" pitchFamily="49" charset="-122"/>
                  <a:ea typeface="仿宋" pitchFamily="49" charset="-122"/>
                </a:rPr>
                <a:t>、人的</a:t>
              </a:r>
              <a:r>
                <a:rPr lang="zh-CN" altLang="en-US" sz="2400" b="1" dirty="0">
                  <a:solidFill>
                    <a:srgbClr val="FF0000"/>
                  </a:solidFill>
                  <a:latin typeface="仿宋" pitchFamily="49" charset="-122"/>
                  <a:ea typeface="仿宋" pitchFamily="49" charset="-122"/>
                </a:rPr>
                <a:t>密度</a:t>
              </a:r>
              <a:r>
                <a:rPr lang="zh-CN" altLang="en-US" sz="2400" b="1" dirty="0">
                  <a:latin typeface="仿宋" pitchFamily="49" charset="-122"/>
                  <a:ea typeface="仿宋" pitchFamily="49" charset="-122"/>
                </a:rPr>
                <a:t>与水的密度相当，试估算一个中学生整个身体的</a:t>
              </a:r>
              <a:r>
                <a:rPr lang="zh-CN" altLang="en-US" sz="2400" b="1" dirty="0">
                  <a:solidFill>
                    <a:srgbClr val="FF0000"/>
                  </a:solidFill>
                  <a:latin typeface="仿宋" pitchFamily="49" charset="-122"/>
                  <a:ea typeface="仿宋" pitchFamily="49" charset="-122"/>
                </a:rPr>
                <a:t>体积</a:t>
              </a:r>
              <a:r>
                <a:rPr lang="zh-CN" altLang="en-US" sz="2400" b="1" dirty="0">
                  <a:latin typeface="仿宋" pitchFamily="49" charset="-122"/>
                  <a:ea typeface="仿宋" pitchFamily="49" charset="-122"/>
                </a:rPr>
                <a:t>大约是（     ）</a:t>
              </a:r>
              <a:br>
                <a:rPr lang="zh-CN" altLang="en-US" sz="2400" b="1" dirty="0">
                  <a:latin typeface="仿宋" pitchFamily="49" charset="-122"/>
                  <a:ea typeface="仿宋" pitchFamily="49" charset="-122"/>
                </a:rPr>
              </a:br>
              <a:endParaRPr lang="en-US" altLang="zh-CN" sz="2400" b="1" dirty="0">
                <a:latin typeface="仿宋" pitchFamily="49" charset="-122"/>
                <a:ea typeface="仿宋" pitchFamily="49" charset="-122"/>
              </a:endParaRPr>
            </a:p>
            <a:p>
              <a:r>
                <a:rPr lang="en-US" altLang="zh-CN" sz="2400" b="1" dirty="0">
                  <a:latin typeface="仿宋" pitchFamily="49" charset="-122"/>
                  <a:ea typeface="仿宋" pitchFamily="49" charset="-122"/>
                </a:rPr>
                <a:t>A</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5m</a:t>
              </a:r>
              <a:r>
                <a:rPr lang="en-US" altLang="zh-CN" sz="2400" b="1" baseline="30000" dirty="0">
                  <a:latin typeface="仿宋" pitchFamily="49" charset="-122"/>
                  <a:ea typeface="仿宋" pitchFamily="49" charset="-122"/>
                </a:rPr>
                <a:t>3</a:t>
              </a:r>
              <a:r>
                <a:rPr lang="zh-CN" altLang="en-US" sz="2400" b="1" dirty="0">
                  <a:latin typeface="仿宋" pitchFamily="49" charset="-122"/>
                  <a:ea typeface="仿宋" pitchFamily="49" charset="-122"/>
                </a:rPr>
                <a:t>        </a:t>
              </a:r>
              <a:r>
                <a:rPr lang="en-US" altLang="zh-CN" sz="2400" b="1" dirty="0">
                  <a:latin typeface="仿宋" pitchFamily="49" charset="-122"/>
                  <a:ea typeface="仿宋" pitchFamily="49" charset="-122"/>
                </a:rPr>
                <a:t>B</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50dm</a:t>
              </a:r>
              <a:r>
                <a:rPr lang="en-US" altLang="zh-CN" sz="2400" b="1" baseline="30000" dirty="0">
                  <a:latin typeface="仿宋" pitchFamily="49" charset="-122"/>
                  <a:ea typeface="仿宋" pitchFamily="49" charset="-122"/>
                </a:rPr>
                <a:t>3</a:t>
              </a:r>
              <a:r>
                <a:rPr lang="zh-CN" altLang="en-US" sz="2400" b="1" dirty="0">
                  <a:latin typeface="仿宋" pitchFamily="49" charset="-122"/>
                  <a:ea typeface="仿宋" pitchFamily="49" charset="-122"/>
                </a:rPr>
                <a:t>          </a:t>
              </a:r>
              <a:r>
                <a:rPr lang="en-US" altLang="zh-CN" sz="2400" b="1" dirty="0">
                  <a:latin typeface="仿宋" pitchFamily="49" charset="-122"/>
                  <a:ea typeface="仿宋" pitchFamily="49" charset="-122"/>
                </a:rPr>
                <a:t>C</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50cm</a:t>
              </a:r>
              <a:r>
                <a:rPr lang="en-US" altLang="zh-CN" sz="2400" b="1" baseline="30000" dirty="0">
                  <a:latin typeface="仿宋" pitchFamily="49" charset="-122"/>
                  <a:ea typeface="仿宋" pitchFamily="49" charset="-122"/>
                </a:rPr>
                <a:t>3</a:t>
              </a:r>
              <a:r>
                <a:rPr lang="zh-CN" altLang="en-US" sz="2400" b="1" dirty="0">
                  <a:latin typeface="仿宋" pitchFamily="49" charset="-122"/>
                  <a:ea typeface="仿宋" pitchFamily="49" charset="-122"/>
                </a:rPr>
                <a:t>      </a:t>
              </a:r>
              <a:r>
                <a:rPr lang="en-US" altLang="zh-CN" sz="2400" b="1" dirty="0">
                  <a:latin typeface="仿宋" pitchFamily="49" charset="-122"/>
                  <a:ea typeface="仿宋" pitchFamily="49" charset="-122"/>
                </a:rPr>
                <a:t>D</a:t>
              </a:r>
              <a:r>
                <a:rPr lang="zh-CN" altLang="en-US" sz="2400" b="1" dirty="0">
                  <a:latin typeface="仿宋" pitchFamily="49" charset="-122"/>
                  <a:ea typeface="仿宋" pitchFamily="49" charset="-122"/>
                </a:rPr>
                <a:t>．</a:t>
              </a:r>
              <a:r>
                <a:rPr lang="en-US" altLang="zh-CN" sz="2400" b="1" dirty="0">
                  <a:latin typeface="仿宋" pitchFamily="49" charset="-122"/>
                  <a:ea typeface="仿宋" pitchFamily="49" charset="-122"/>
                </a:rPr>
                <a:t>50mm</a:t>
              </a:r>
              <a:r>
                <a:rPr lang="en-US" altLang="zh-CN" sz="2400" b="1" baseline="30000" dirty="0">
                  <a:latin typeface="仿宋" pitchFamily="49" charset="-122"/>
                  <a:ea typeface="仿宋" pitchFamily="49" charset="-122"/>
                </a:rPr>
                <a:t>3</a:t>
              </a:r>
              <a:endParaRPr lang="zh-CN" altLang="en-US" sz="2400" b="1" dirty="0">
                <a:latin typeface="仿宋" pitchFamily="49" charset="-122"/>
                <a:ea typeface="仿宋" pitchFamily="49" charset="-122"/>
              </a:endParaRPr>
            </a:p>
          </p:txBody>
        </p:sp>
        <p:sp>
          <p:nvSpPr>
            <p:cNvPr id="13" name="TextBox 12"/>
            <p:cNvSpPr txBox="1"/>
            <p:nvPr/>
          </p:nvSpPr>
          <p:spPr>
            <a:xfrm>
              <a:off x="571500" y="6315075"/>
              <a:ext cx="1107996" cy="461665"/>
            </a:xfrm>
            <a:prstGeom prst="rect">
              <a:avLst/>
            </a:prstGeom>
            <a:noFill/>
          </p:spPr>
          <p:txBody>
            <a:bodyPr wrap="none" rtlCol="0">
              <a:spAutoFit/>
            </a:bodyPr>
            <a:lstStyle/>
            <a:p>
              <a:r>
                <a:rPr lang="zh-CN" altLang="en-US" sz="2400" b="1" dirty="0"/>
                <a:t>过程：</a:t>
              </a:r>
            </a:p>
          </p:txBody>
        </p:sp>
      </p:grpSp>
      <p:sp>
        <p:nvSpPr>
          <p:cNvPr id="14" name="矩形 13"/>
          <p:cNvSpPr/>
          <p:nvPr/>
        </p:nvSpPr>
        <p:spPr>
          <a:xfrm>
            <a:off x="3100754" y="2834759"/>
            <a:ext cx="2898550" cy="461665"/>
          </a:xfrm>
          <a:prstGeom prst="rect">
            <a:avLst/>
          </a:prstGeom>
          <a:solidFill>
            <a:srgbClr val="92D050"/>
          </a:solidFill>
        </p:spPr>
        <p:txBody>
          <a:bodyPr wrap="none">
            <a:spAutoFit/>
          </a:bodyPr>
          <a:lstStyle/>
          <a:p>
            <a:r>
              <a:rPr lang="el-GR" altLang="zh-CN" sz="2400" dirty="0"/>
              <a:t>ρ</a:t>
            </a:r>
            <a:r>
              <a:rPr lang="zh-CN" altLang="en-US" sz="2400" baseline="-25000" dirty="0"/>
              <a:t>人</a:t>
            </a:r>
            <a:r>
              <a:rPr lang="el-GR" altLang="zh-CN" sz="2400" dirty="0"/>
              <a:t> </a:t>
            </a:r>
            <a:r>
              <a:rPr lang="en-US" altLang="zh-CN" sz="2400" dirty="0"/>
              <a:t>=</a:t>
            </a:r>
            <a:r>
              <a:rPr lang="en-US" altLang="zh-CN" sz="2400" b="1" dirty="0"/>
              <a:t>1.0</a:t>
            </a:r>
            <a:r>
              <a:rPr lang="en-US" sz="2400" b="1" dirty="0"/>
              <a:t>ⅹ10</a:t>
            </a:r>
            <a:r>
              <a:rPr lang="en-US" sz="2400" b="1" baseline="30000" dirty="0"/>
              <a:t>3</a:t>
            </a:r>
            <a:r>
              <a:rPr lang="en-US" altLang="zh-CN" sz="2400" b="1" dirty="0"/>
              <a:t>kg/m</a:t>
            </a:r>
            <a:r>
              <a:rPr lang="en-US" sz="2400" b="1" baseline="30000" dirty="0"/>
              <a:t>3</a:t>
            </a:r>
            <a:endParaRPr lang="en-US" altLang="zh-CN" sz="2400" b="1" dirty="0"/>
          </a:p>
        </p:txBody>
      </p:sp>
      <p:pic>
        <p:nvPicPr>
          <p:cNvPr id="15" name="Picture 6"/>
          <p:cNvPicPr>
            <a:picLocks noChangeAspect="1" noChangeArrowheads="1"/>
          </p:cNvPicPr>
          <p:nvPr/>
        </p:nvPicPr>
        <p:blipFill>
          <a:blip r:embed="rId5" cstate="print"/>
          <a:srcRect l="37154" t="6597" r="31111"/>
          <a:stretch>
            <a:fillRect/>
          </a:stretch>
        </p:blipFill>
        <p:spPr bwMode="auto">
          <a:xfrm rot="16200000">
            <a:off x="2843499" y="3149889"/>
            <a:ext cx="960584" cy="3769588"/>
          </a:xfrm>
          <a:prstGeom prst="rect">
            <a:avLst/>
          </a:prstGeom>
          <a:noFill/>
          <a:ln w="9525">
            <a:noFill/>
            <a:miter lim="800000"/>
            <a:headEnd/>
            <a:tailEnd/>
          </a:ln>
          <a:effectLst/>
        </p:spPr>
      </p:pic>
      <p:sp>
        <p:nvSpPr>
          <p:cNvPr id="16" name="TextBox 15"/>
          <p:cNvSpPr txBox="1"/>
          <p:nvPr/>
        </p:nvSpPr>
        <p:spPr>
          <a:xfrm>
            <a:off x="5210175" y="4848225"/>
            <a:ext cx="1313180" cy="461665"/>
          </a:xfrm>
          <a:prstGeom prst="rect">
            <a:avLst/>
          </a:prstGeom>
          <a:noFill/>
        </p:spPr>
        <p:txBody>
          <a:bodyPr wrap="none" rtlCol="0">
            <a:spAutoFit/>
          </a:bodyPr>
          <a:lstStyle/>
          <a:p>
            <a:r>
              <a:rPr lang="en-US" altLang="zh-CN" sz="2400" b="1" dirty="0"/>
              <a:t>=50dm</a:t>
            </a:r>
            <a:r>
              <a:rPr lang="en-US" altLang="zh-CN" sz="2400" b="1" baseline="30000" dirty="0"/>
              <a:t>3</a:t>
            </a:r>
            <a:endParaRPr lang="zh-CN" altLang="en-US" sz="2400" b="1" baseline="30000" dirty="0"/>
          </a:p>
        </p:txBody>
      </p:sp>
      <p:sp>
        <p:nvSpPr>
          <p:cNvPr id="17" name="TextBox 16"/>
          <p:cNvSpPr txBox="1"/>
          <p:nvPr/>
        </p:nvSpPr>
        <p:spPr>
          <a:xfrm>
            <a:off x="1209675" y="2743200"/>
            <a:ext cx="370614" cy="461665"/>
          </a:xfrm>
          <a:prstGeom prst="rect">
            <a:avLst/>
          </a:prstGeom>
          <a:noFill/>
        </p:spPr>
        <p:txBody>
          <a:bodyPr wrap="none" rtlCol="0">
            <a:spAutoFit/>
          </a:bodyPr>
          <a:lstStyle/>
          <a:p>
            <a:r>
              <a:rPr lang="en-US" altLang="zh-CN" sz="2400" b="1" dirty="0">
                <a:solidFill>
                  <a:srgbClr val="FF0000"/>
                </a:solidFill>
              </a:rPr>
              <a:t>B</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8658225" y="2057400"/>
            <a:ext cx="638175" cy="381000"/>
          </a:xfrm>
          <a:prstGeom prst="rect">
            <a:avLst/>
          </a:prstGeom>
          <a:solidFill>
            <a:srgbClr val="FF0000"/>
          </a:solidFill>
        </p:spPr>
        <p:txBody>
          <a:bodyPr wrap="square" rtlCol="0">
            <a:spAutoFit/>
          </a:bodyPr>
          <a:lstStyle/>
          <a:p>
            <a:endParaRPr lang="zh-CN" altLang="en-US" dirty="0"/>
          </a:p>
        </p:txBody>
      </p:sp>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第二类</a:t>
            </a:r>
          </a:p>
        </p:txBody>
      </p:sp>
      <p:sp>
        <p:nvSpPr>
          <p:cNvPr id="4" name="TextBox 3"/>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5" name="TextBox 4"/>
          <p:cNvSpPr txBox="1"/>
          <p:nvPr/>
        </p:nvSpPr>
        <p:spPr>
          <a:xfrm>
            <a:off x="238125" y="161925"/>
            <a:ext cx="4304383"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功和功率</a:t>
            </a:r>
          </a:p>
        </p:txBody>
      </p:sp>
      <p:pic>
        <p:nvPicPr>
          <p:cNvPr id="6" name="Picture 3"/>
          <p:cNvPicPr>
            <a:picLocks noChangeAspect="1" noChangeArrowheads="1"/>
          </p:cNvPicPr>
          <p:nvPr/>
        </p:nvPicPr>
        <p:blipFill>
          <a:blip r:embed="rId2"/>
          <a:srcRect/>
          <a:stretch>
            <a:fillRect/>
          </a:stretch>
        </p:blipFill>
        <p:spPr bwMode="auto">
          <a:xfrm>
            <a:off x="3200400" y="1133475"/>
            <a:ext cx="476250" cy="438150"/>
          </a:xfrm>
          <a:prstGeom prst="rect">
            <a:avLst/>
          </a:prstGeom>
          <a:noFill/>
          <a:ln w="9525">
            <a:noFill/>
            <a:miter lim="800000"/>
            <a:headEnd/>
            <a:tailEnd/>
          </a:ln>
          <a:effectLst/>
        </p:spPr>
      </p:pic>
      <p:pic>
        <p:nvPicPr>
          <p:cNvPr id="91138" name="Picture 2"/>
          <p:cNvPicPr>
            <a:picLocks noChangeAspect="1" noChangeArrowheads="1"/>
          </p:cNvPicPr>
          <p:nvPr/>
        </p:nvPicPr>
        <p:blipFill>
          <a:blip r:embed="rId3" cstate="print"/>
          <a:srcRect l="48141" t="9014" r="26361" b="12500"/>
          <a:stretch>
            <a:fillRect/>
          </a:stretch>
        </p:blipFill>
        <p:spPr bwMode="auto">
          <a:xfrm rot="16200000">
            <a:off x="5107674" y="-326317"/>
            <a:ext cx="823937" cy="3381572"/>
          </a:xfrm>
          <a:prstGeom prst="rect">
            <a:avLst/>
          </a:prstGeom>
          <a:noFill/>
          <a:ln w="9525">
            <a:noFill/>
            <a:miter lim="800000"/>
            <a:headEnd/>
            <a:tailEnd/>
          </a:ln>
          <a:effectLst/>
        </p:spPr>
      </p:pic>
      <p:grpSp>
        <p:nvGrpSpPr>
          <p:cNvPr id="30" name="组合 29"/>
          <p:cNvGrpSpPr/>
          <p:nvPr/>
        </p:nvGrpSpPr>
        <p:grpSpPr>
          <a:xfrm>
            <a:off x="333376" y="2047875"/>
            <a:ext cx="11353800" cy="3104960"/>
            <a:chOff x="333376" y="2047875"/>
            <a:chExt cx="11353800" cy="3104960"/>
          </a:xfrm>
        </p:grpSpPr>
        <p:sp>
          <p:nvSpPr>
            <p:cNvPr id="91140" name="Rectangle 4"/>
            <p:cNvSpPr>
              <a:spLocks noChangeArrowheads="1"/>
            </p:cNvSpPr>
            <p:nvPr/>
          </p:nvSpPr>
          <p:spPr bwMode="auto">
            <a:xfrm>
              <a:off x="333376" y="2047875"/>
              <a:ext cx="11353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例</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1</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lang="en-US" altLang="zh-CN" sz="2000" b="1" dirty="0">
                  <a:latin typeface="仿宋" pitchFamily="49" charset="-122"/>
                  <a:ea typeface="仿宋" pitchFamily="49" charset="-122"/>
                  <a:cs typeface="Times New Roman" pitchFamily="18" charset="0"/>
                </a:rPr>
                <a:t>2018</a:t>
              </a:r>
              <a:r>
                <a:rPr lang="zh-CN" altLang="en-US" sz="2000" b="1" dirty="0">
                  <a:latin typeface="仿宋" pitchFamily="49" charset="-122"/>
                  <a:ea typeface="仿宋" pitchFamily="49" charset="-122"/>
                  <a:cs typeface="Calibri" pitchFamily="34" charset="0"/>
                </a:rPr>
                <a:t>天津</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）中国选手张湘祥在奥运会上获得男子举重</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Times New Roman" pitchFamily="18" charset="0"/>
                </a:rPr>
                <a:t>62kg</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级冠军，挺举成绩是</a:t>
              </a:r>
              <a:r>
                <a:rPr kumimoji="0" lang="en-US" altLang="zh-CN" sz="2000" b="1" i="0" u="none" strike="noStrike" cap="none" normalizeH="0" baseline="0" dirty="0">
                  <a:ln>
                    <a:noFill/>
                  </a:ln>
                  <a:solidFill>
                    <a:srgbClr val="FF0000"/>
                  </a:solidFill>
                  <a:effectLst/>
                  <a:latin typeface="仿宋" pitchFamily="49" charset="-122"/>
                  <a:ea typeface="仿宋" pitchFamily="49" charset="-122"/>
                  <a:cs typeface="Times New Roman" pitchFamily="18" charset="0"/>
                </a:rPr>
                <a:t>176kg</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，图为他比赛时的照片。他在挺举过程中对杠铃做的功最接近（　　）</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endParaRPr>
            </a:p>
            <a:p>
              <a:pPr fontAlgn="base">
                <a:spcBef>
                  <a:spcPct val="0"/>
                </a:spcBef>
                <a:spcAft>
                  <a:spcPct val="0"/>
                </a:spcAft>
              </a:pPr>
              <a:endParaRPr lang="en-US" altLang="zh-CN" sz="2000" b="1" dirty="0">
                <a:latin typeface="Times New Roman" pitchFamily="18" charset="0"/>
                <a:ea typeface="新宋体" pitchFamily="49" charset="-122"/>
                <a:cs typeface="Times New Roman" pitchFamily="18" charset="0"/>
              </a:endParaRPr>
            </a:p>
            <a:p>
              <a:pPr fontAlgn="base">
                <a:spcBef>
                  <a:spcPct val="0"/>
                </a:spcBef>
                <a:spcAft>
                  <a:spcPct val="0"/>
                </a:spcAft>
              </a:pPr>
              <a:r>
                <a:rPr lang="en-US" altLang="zh-CN" sz="2000" b="1" dirty="0">
                  <a:latin typeface="Times New Roman" pitchFamily="18" charset="0"/>
                  <a:ea typeface="新宋体" pitchFamily="49" charset="-122"/>
                  <a:cs typeface="Times New Roman" pitchFamily="18" charset="0"/>
                </a:rPr>
                <a:t>A</a:t>
              </a:r>
              <a:r>
                <a:rPr lang="zh-CN" altLang="en-US" sz="2000" b="1" dirty="0">
                  <a:latin typeface="新宋体" pitchFamily="49" charset="-122"/>
                  <a:ea typeface="新宋体" pitchFamily="49" charset="-122"/>
                  <a:cs typeface="Calibri" pitchFamily="34" charset="0"/>
                </a:rPr>
                <a:t>．</a:t>
              </a:r>
              <a:r>
                <a:rPr lang="en-US" altLang="zh-CN" sz="2000" b="1" dirty="0">
                  <a:latin typeface="Times New Roman" pitchFamily="18" charset="0"/>
                  <a:ea typeface="新宋体" pitchFamily="49" charset="-122"/>
                  <a:cs typeface="Times New Roman" pitchFamily="18" charset="0"/>
                </a:rPr>
                <a:t>600J</a:t>
              </a:r>
              <a:r>
                <a:rPr lang="en-US" altLang="zh-CN" sz="2000" b="1" dirty="0">
                  <a:latin typeface="Calibri" pitchFamily="34" charset="0"/>
                  <a:ea typeface="宋体" pitchFamily="2" charset="-122"/>
                  <a:cs typeface="Calibri" pitchFamily="34" charset="0"/>
                </a:rPr>
                <a:t>	</a:t>
              </a:r>
              <a:r>
                <a:rPr lang="en-US" altLang="zh-CN" sz="2000" b="1" dirty="0">
                  <a:latin typeface="Times New Roman" pitchFamily="18" charset="0"/>
                  <a:ea typeface="新宋体" pitchFamily="49" charset="-122"/>
                  <a:cs typeface="Times New Roman" pitchFamily="18" charset="0"/>
                </a:rPr>
                <a:t>B</a:t>
              </a:r>
              <a:r>
                <a:rPr lang="zh-CN" altLang="en-US" sz="2000" b="1" dirty="0">
                  <a:latin typeface="新宋体" pitchFamily="49" charset="-122"/>
                  <a:ea typeface="新宋体" pitchFamily="49" charset="-122"/>
                  <a:cs typeface="Calibri" pitchFamily="34" charset="0"/>
                </a:rPr>
                <a:t>．</a:t>
              </a:r>
              <a:r>
                <a:rPr lang="en-US" altLang="zh-CN" sz="2000" b="1" dirty="0">
                  <a:latin typeface="Times New Roman" pitchFamily="18" charset="0"/>
                  <a:ea typeface="新宋体" pitchFamily="49" charset="-122"/>
                  <a:cs typeface="Times New Roman" pitchFamily="18" charset="0"/>
                </a:rPr>
                <a:t>1200J</a:t>
              </a:r>
              <a:r>
                <a:rPr lang="en-US" altLang="zh-CN" sz="2000" b="1" dirty="0">
                  <a:latin typeface="Calibri" pitchFamily="34" charset="0"/>
                  <a:ea typeface="宋体" pitchFamily="2" charset="-122"/>
                  <a:cs typeface="Calibri" pitchFamily="34" charset="0"/>
                </a:rPr>
                <a:t>	</a:t>
              </a:r>
              <a:r>
                <a:rPr lang="en-US" altLang="zh-CN" sz="2000" b="1" dirty="0">
                  <a:latin typeface="Times New Roman" pitchFamily="18" charset="0"/>
                  <a:ea typeface="新宋体" pitchFamily="49" charset="-122"/>
                  <a:cs typeface="Times New Roman" pitchFamily="18" charset="0"/>
                </a:rPr>
                <a:t>C</a:t>
              </a:r>
              <a:r>
                <a:rPr lang="zh-CN" altLang="en-US" sz="2000" b="1" dirty="0">
                  <a:latin typeface="新宋体" pitchFamily="49" charset="-122"/>
                  <a:ea typeface="新宋体" pitchFamily="49" charset="-122"/>
                  <a:cs typeface="Calibri" pitchFamily="34" charset="0"/>
                </a:rPr>
                <a:t>．</a:t>
              </a:r>
              <a:r>
                <a:rPr lang="en-US" altLang="zh-CN" sz="2000" b="1" dirty="0">
                  <a:latin typeface="Times New Roman" pitchFamily="18" charset="0"/>
                  <a:ea typeface="新宋体" pitchFamily="49" charset="-122"/>
                  <a:cs typeface="Times New Roman" pitchFamily="18" charset="0"/>
                </a:rPr>
                <a:t>1800J</a:t>
              </a:r>
              <a:r>
                <a:rPr lang="en-US" altLang="zh-CN" sz="2000" b="1" dirty="0">
                  <a:latin typeface="Calibri" pitchFamily="34" charset="0"/>
                  <a:ea typeface="宋体" pitchFamily="2" charset="-122"/>
                  <a:cs typeface="Calibri" pitchFamily="34" charset="0"/>
                </a:rPr>
                <a:t>	</a:t>
              </a:r>
              <a:r>
                <a:rPr lang="en-US" altLang="zh-CN" sz="2000" b="1" dirty="0">
                  <a:latin typeface="Times New Roman" pitchFamily="18" charset="0"/>
                  <a:ea typeface="新宋体" pitchFamily="49" charset="-122"/>
                  <a:cs typeface="Times New Roman" pitchFamily="18" charset="0"/>
                </a:rPr>
                <a:t>D</a:t>
              </a:r>
              <a:r>
                <a:rPr lang="zh-CN" altLang="en-US" sz="2000" b="1" dirty="0">
                  <a:latin typeface="新宋体" pitchFamily="49" charset="-122"/>
                  <a:ea typeface="新宋体" pitchFamily="49" charset="-122"/>
                  <a:cs typeface="Calibri" pitchFamily="34" charset="0"/>
                </a:rPr>
                <a:t>．</a:t>
              </a:r>
              <a:r>
                <a:rPr lang="en-US" altLang="zh-CN" sz="2000" b="1" dirty="0">
                  <a:latin typeface="Times New Roman" pitchFamily="18" charset="0"/>
                  <a:ea typeface="新宋体" pitchFamily="49" charset="-122"/>
                  <a:cs typeface="Times New Roman" pitchFamily="18" charset="0"/>
                </a:rPr>
                <a:t>3400J</a:t>
              </a:r>
              <a:endParaRPr lang="en-US" altLang="zh-CN" sz="1600" b="1" dirty="0">
                <a:latin typeface="Arial" pitchFamily="34" charset="0"/>
                <a:ea typeface="宋体" pitchFamily="2" charset="-122"/>
                <a:cs typeface="宋体" pitchFamily="2" charset="-122"/>
              </a:endParaRPr>
            </a:p>
            <a:p>
              <a:pPr lvl="0" fontAlgn="base">
                <a:spcBef>
                  <a:spcPct val="0"/>
                </a:spcBef>
                <a:spcAft>
                  <a:spcPct val="0"/>
                </a:spcAft>
              </a:pPr>
              <a:endParaRPr kumimoji="0" lang="zh-CN" altLang="en-US"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p:txBody>
        </p:sp>
        <p:pic>
          <p:nvPicPr>
            <p:cNvPr id="91139" name="图片24" descr="菁优网：http://www.jyeoo.com"/>
            <p:cNvPicPr>
              <a:picLocks noChangeAspect="1" noChangeArrowheads="1"/>
            </p:cNvPicPr>
            <p:nvPr/>
          </p:nvPicPr>
          <p:blipFill>
            <a:blip r:embed="rId4"/>
            <a:srcRect/>
            <a:stretch>
              <a:fillRect/>
            </a:stretch>
          </p:blipFill>
          <p:spPr bwMode="auto">
            <a:xfrm>
              <a:off x="8591551" y="2619374"/>
              <a:ext cx="1752600" cy="2533461"/>
            </a:xfrm>
            <a:prstGeom prst="rect">
              <a:avLst/>
            </a:prstGeom>
            <a:noFill/>
          </p:spPr>
        </p:pic>
      </p:grpSp>
      <p:grpSp>
        <p:nvGrpSpPr>
          <p:cNvPr id="33" name="组合 32"/>
          <p:cNvGrpSpPr/>
          <p:nvPr/>
        </p:nvGrpSpPr>
        <p:grpSpPr>
          <a:xfrm>
            <a:off x="9572629" y="2228850"/>
            <a:ext cx="523289" cy="2271415"/>
            <a:chOff x="9572629" y="2228850"/>
            <a:chExt cx="523289" cy="2271415"/>
          </a:xfrm>
        </p:grpSpPr>
        <p:cxnSp>
          <p:nvCxnSpPr>
            <p:cNvPr id="13" name="直接箭头连接符 12"/>
            <p:cNvCxnSpPr/>
            <p:nvPr/>
          </p:nvCxnSpPr>
          <p:spPr>
            <a:xfrm rot="16200000" flipH="1">
              <a:off x="9134475" y="3714750"/>
              <a:ext cx="952500" cy="190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16200000" flipV="1">
              <a:off x="9147971" y="2834483"/>
              <a:ext cx="877095" cy="277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696450" y="4038600"/>
              <a:ext cx="399468" cy="461665"/>
            </a:xfrm>
            <a:prstGeom prst="rect">
              <a:avLst/>
            </a:prstGeom>
            <a:noFill/>
          </p:spPr>
          <p:txBody>
            <a:bodyPr wrap="none" rtlCol="0">
              <a:spAutoFit/>
            </a:bodyPr>
            <a:lstStyle/>
            <a:p>
              <a:r>
                <a:rPr lang="en-US" altLang="zh-CN" sz="2400" b="1" dirty="0">
                  <a:solidFill>
                    <a:srgbClr val="FF0000"/>
                  </a:solidFill>
                </a:rPr>
                <a:t>G</a:t>
              </a:r>
              <a:endParaRPr lang="zh-CN" altLang="en-US" sz="2400" b="1" dirty="0">
                <a:solidFill>
                  <a:srgbClr val="FF0000"/>
                </a:solidFill>
              </a:endParaRPr>
            </a:p>
          </p:txBody>
        </p:sp>
        <p:sp>
          <p:nvSpPr>
            <p:cNvPr id="18" name="TextBox 17"/>
            <p:cNvSpPr txBox="1"/>
            <p:nvPr/>
          </p:nvSpPr>
          <p:spPr>
            <a:xfrm>
              <a:off x="9629775" y="2228850"/>
              <a:ext cx="338554" cy="461665"/>
            </a:xfrm>
            <a:prstGeom prst="rect">
              <a:avLst/>
            </a:prstGeom>
            <a:noFill/>
          </p:spPr>
          <p:txBody>
            <a:bodyPr wrap="none" rtlCol="0">
              <a:spAutoFit/>
            </a:bodyPr>
            <a:lstStyle/>
            <a:p>
              <a:r>
                <a:rPr lang="en-US" altLang="zh-CN" sz="2400" b="1" dirty="0">
                  <a:solidFill>
                    <a:srgbClr val="FF0000"/>
                  </a:solidFill>
                </a:rPr>
                <a:t>F</a:t>
              </a:r>
              <a:endParaRPr lang="zh-CN" altLang="en-US" sz="2400" b="1" dirty="0">
                <a:solidFill>
                  <a:srgbClr val="FF0000"/>
                </a:solidFill>
              </a:endParaRPr>
            </a:p>
          </p:txBody>
        </p:sp>
      </p:grpSp>
      <p:sp>
        <p:nvSpPr>
          <p:cNvPr id="21" name="TextBox 20"/>
          <p:cNvSpPr txBox="1"/>
          <p:nvPr/>
        </p:nvSpPr>
        <p:spPr>
          <a:xfrm>
            <a:off x="333375" y="4305300"/>
            <a:ext cx="6255239" cy="400110"/>
          </a:xfrm>
          <a:prstGeom prst="rect">
            <a:avLst/>
          </a:prstGeom>
          <a:noFill/>
        </p:spPr>
        <p:txBody>
          <a:bodyPr wrap="none" rtlCol="0">
            <a:spAutoFit/>
          </a:bodyPr>
          <a:lstStyle/>
          <a:p>
            <a:r>
              <a:rPr lang="zh-CN" altLang="en-US" sz="2000" b="1" dirty="0"/>
              <a:t>过程：  </a:t>
            </a:r>
            <a:r>
              <a:rPr lang="zh-CN" altLang="en-US" sz="2000" dirty="0"/>
              <a:t>选择公式</a:t>
            </a:r>
            <a:r>
              <a:rPr lang="en-US" altLang="zh-CN" sz="2000" dirty="0"/>
              <a:t>W=FS  </a:t>
            </a:r>
            <a:r>
              <a:rPr lang="zh-CN" altLang="en-US" sz="2000" dirty="0"/>
              <a:t>先估测力的大小，再估测距离</a:t>
            </a:r>
          </a:p>
        </p:txBody>
      </p:sp>
      <p:sp>
        <p:nvSpPr>
          <p:cNvPr id="22" name="TextBox 21"/>
          <p:cNvSpPr txBox="1"/>
          <p:nvPr/>
        </p:nvSpPr>
        <p:spPr>
          <a:xfrm>
            <a:off x="7362824" y="904875"/>
            <a:ext cx="3409951" cy="1015663"/>
          </a:xfrm>
          <a:prstGeom prst="rect">
            <a:avLst/>
          </a:prstGeom>
          <a:solidFill>
            <a:srgbClr val="92D050"/>
          </a:solidFill>
        </p:spPr>
        <p:txBody>
          <a:bodyPr wrap="square" rtlCol="0">
            <a:spAutoFit/>
          </a:bodyPr>
          <a:lstStyle/>
          <a:p>
            <a:r>
              <a:rPr lang="en-US" altLang="zh-CN" sz="2000" b="1" dirty="0">
                <a:latin typeface="仿宋" pitchFamily="49" charset="-122"/>
                <a:ea typeface="仿宋" pitchFamily="49" charset="-122"/>
              </a:rPr>
              <a:t>F</a:t>
            </a:r>
            <a:r>
              <a:rPr lang="zh-CN" altLang="en-US" sz="2000" b="1" dirty="0">
                <a:latin typeface="仿宋" pitchFamily="49" charset="-122"/>
                <a:ea typeface="仿宋" pitchFamily="49" charset="-122"/>
              </a:rPr>
              <a:t>：力 （</a:t>
            </a:r>
            <a:r>
              <a:rPr lang="en-US" altLang="zh-CN" sz="2000" b="1" dirty="0">
                <a:latin typeface="仿宋" pitchFamily="49" charset="-122"/>
                <a:ea typeface="仿宋" pitchFamily="49" charset="-122"/>
              </a:rPr>
              <a:t>N</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S </a:t>
            </a:r>
            <a:r>
              <a:rPr lang="zh-CN" altLang="en-US" sz="2000" b="1" dirty="0">
                <a:latin typeface="仿宋" pitchFamily="49" charset="-122"/>
                <a:ea typeface="仿宋" pitchFamily="49" charset="-122"/>
              </a:rPr>
              <a:t>：力方向上移动的距离</a:t>
            </a:r>
            <a:r>
              <a:rPr lang="en-US" altLang="zh-CN" sz="2000" b="1" dirty="0">
                <a:latin typeface="仿宋" pitchFamily="49" charset="-122"/>
                <a:ea typeface="仿宋" pitchFamily="49" charset="-122"/>
              </a:rPr>
              <a:t>(m)</a:t>
            </a:r>
          </a:p>
          <a:p>
            <a:r>
              <a:rPr lang="en-US" altLang="zh-CN" sz="2000" b="1" dirty="0">
                <a:latin typeface="仿宋" pitchFamily="49" charset="-122"/>
                <a:ea typeface="仿宋" pitchFamily="49" charset="-122"/>
              </a:rPr>
              <a:t>t</a:t>
            </a:r>
            <a:r>
              <a:rPr lang="zh-CN" altLang="en-US" sz="2000" b="1" dirty="0">
                <a:latin typeface="仿宋" pitchFamily="49" charset="-122"/>
                <a:ea typeface="仿宋" pitchFamily="49" charset="-122"/>
              </a:rPr>
              <a:t>：时间（</a:t>
            </a:r>
            <a:r>
              <a:rPr lang="en-US" altLang="zh-CN" sz="2000" b="1" dirty="0">
                <a:latin typeface="仿宋" pitchFamily="49" charset="-122"/>
                <a:ea typeface="仿宋" pitchFamily="49" charset="-122"/>
              </a:rPr>
              <a:t>s</a:t>
            </a:r>
            <a:r>
              <a:rPr lang="zh-CN" altLang="en-US" sz="2000" b="1" dirty="0">
                <a:latin typeface="仿宋" pitchFamily="49" charset="-122"/>
                <a:ea typeface="仿宋" pitchFamily="49" charset="-122"/>
              </a:rPr>
              <a:t>）</a:t>
            </a:r>
          </a:p>
        </p:txBody>
      </p:sp>
      <p:sp>
        <p:nvSpPr>
          <p:cNvPr id="23" name="TextBox 22"/>
          <p:cNvSpPr txBox="1"/>
          <p:nvPr/>
        </p:nvSpPr>
        <p:spPr>
          <a:xfrm>
            <a:off x="1238250" y="4848225"/>
            <a:ext cx="2455127" cy="400110"/>
          </a:xfrm>
          <a:prstGeom prst="rect">
            <a:avLst/>
          </a:prstGeom>
          <a:noFill/>
        </p:spPr>
        <p:txBody>
          <a:bodyPr wrap="square" rtlCol="0">
            <a:spAutoFit/>
          </a:bodyPr>
          <a:lstStyle/>
          <a:p>
            <a:r>
              <a:rPr lang="zh-CN" altLang="en-US" sz="2000" dirty="0"/>
              <a:t>根据</a:t>
            </a:r>
            <a:r>
              <a:rPr lang="en-US" altLang="zh-CN" sz="2000" dirty="0"/>
              <a:t>F=G=mg</a:t>
            </a:r>
            <a:r>
              <a:rPr lang="zh-CN" altLang="en-US" sz="2000" dirty="0"/>
              <a:t>≈</a:t>
            </a:r>
          </a:p>
        </p:txBody>
      </p:sp>
      <p:sp>
        <p:nvSpPr>
          <p:cNvPr id="24" name="矩形 23"/>
          <p:cNvSpPr/>
          <p:nvPr/>
        </p:nvSpPr>
        <p:spPr>
          <a:xfrm>
            <a:off x="3076575" y="4892159"/>
            <a:ext cx="2391131" cy="400110"/>
          </a:xfrm>
          <a:prstGeom prst="rect">
            <a:avLst/>
          </a:prstGeom>
          <a:solidFill>
            <a:srgbClr val="FFFF00"/>
          </a:solidFill>
        </p:spPr>
        <p:txBody>
          <a:bodyPr wrap="square">
            <a:spAutoFit/>
          </a:bodyPr>
          <a:lstStyle/>
          <a:p>
            <a:r>
              <a:rPr lang="en-US" altLang="zh-CN" sz="2000" b="1" dirty="0"/>
              <a:t>180kg</a:t>
            </a:r>
            <a:r>
              <a:rPr lang="zh-CN" altLang="en-US" sz="2000" b="1" dirty="0"/>
              <a:t> </a:t>
            </a:r>
            <a:r>
              <a:rPr lang="en-US" sz="2000" b="1" dirty="0"/>
              <a:t>ⅹ</a:t>
            </a:r>
            <a:r>
              <a:rPr lang="en-US" altLang="zh-CN" sz="2000" b="1" dirty="0"/>
              <a:t>10N/kg</a:t>
            </a:r>
            <a:endParaRPr lang="zh-CN" altLang="en-US" sz="2000" dirty="0"/>
          </a:p>
        </p:txBody>
      </p:sp>
      <p:sp>
        <p:nvSpPr>
          <p:cNvPr id="25" name="TextBox 24"/>
          <p:cNvSpPr txBox="1"/>
          <p:nvPr/>
        </p:nvSpPr>
        <p:spPr>
          <a:xfrm>
            <a:off x="5534025" y="4886325"/>
            <a:ext cx="1465188" cy="400110"/>
          </a:xfrm>
          <a:prstGeom prst="rect">
            <a:avLst/>
          </a:prstGeom>
          <a:noFill/>
        </p:spPr>
        <p:txBody>
          <a:bodyPr wrap="square" rtlCol="0">
            <a:spAutoFit/>
          </a:bodyPr>
          <a:lstStyle/>
          <a:p>
            <a:r>
              <a:rPr lang="zh-CN" altLang="en-US" sz="2000" dirty="0"/>
              <a:t>≈</a:t>
            </a:r>
            <a:r>
              <a:rPr lang="en-US" altLang="zh-CN" sz="2000" dirty="0"/>
              <a:t>1800N</a:t>
            </a:r>
            <a:endParaRPr lang="zh-CN" altLang="en-US" sz="2000" dirty="0"/>
          </a:p>
        </p:txBody>
      </p:sp>
      <p:sp>
        <p:nvSpPr>
          <p:cNvPr id="26" name="矩形 25"/>
          <p:cNvSpPr/>
          <p:nvPr/>
        </p:nvSpPr>
        <p:spPr>
          <a:xfrm>
            <a:off x="1277184" y="5435084"/>
            <a:ext cx="4038622" cy="400110"/>
          </a:xfrm>
          <a:prstGeom prst="rect">
            <a:avLst/>
          </a:prstGeom>
        </p:spPr>
        <p:txBody>
          <a:bodyPr wrap="square">
            <a:spAutoFit/>
          </a:bodyPr>
          <a:lstStyle/>
          <a:p>
            <a:r>
              <a:rPr lang="en-US" altLang="zh-CN" sz="2000" dirty="0"/>
              <a:t>W=FS=1800N</a:t>
            </a:r>
            <a:r>
              <a:rPr lang="en-US" sz="2000" dirty="0"/>
              <a:t>ⅹ2m=3600J</a:t>
            </a:r>
            <a:endParaRPr lang="zh-CN" altLang="en-US" sz="2000" dirty="0"/>
          </a:p>
        </p:txBody>
      </p:sp>
      <p:sp>
        <p:nvSpPr>
          <p:cNvPr id="32" name="TextBox 31"/>
          <p:cNvSpPr txBox="1"/>
          <p:nvPr/>
        </p:nvSpPr>
        <p:spPr>
          <a:xfrm>
            <a:off x="885824" y="5962650"/>
            <a:ext cx="2133601" cy="400110"/>
          </a:xfrm>
          <a:prstGeom prst="rect">
            <a:avLst/>
          </a:prstGeom>
          <a:solidFill>
            <a:schemeClr val="accent2">
              <a:lumMod val="60000"/>
              <a:lumOff val="40000"/>
            </a:schemeClr>
          </a:solidFill>
        </p:spPr>
        <p:txBody>
          <a:bodyPr wrap="square" rtlCol="0">
            <a:spAutoFit/>
          </a:bodyPr>
          <a:lstStyle/>
          <a:p>
            <a:r>
              <a:rPr lang="zh-CN" altLang="en-US" sz="2000" dirty="0"/>
              <a:t>易错选项：</a:t>
            </a:r>
            <a:r>
              <a:rPr lang="en-US" altLang="zh-CN" sz="2000" dirty="0"/>
              <a:t>B</a:t>
            </a:r>
            <a:r>
              <a:rPr lang="zh-CN" altLang="en-US" sz="2000" dirty="0"/>
              <a:t>、</a:t>
            </a:r>
            <a:r>
              <a:rPr lang="en-US" altLang="zh-CN" sz="2000" dirty="0"/>
              <a:t>C</a:t>
            </a:r>
            <a:endParaRPr lang="zh-CN" altLang="en-US" sz="2000" dirty="0"/>
          </a:p>
        </p:txBody>
      </p:sp>
      <p:sp>
        <p:nvSpPr>
          <p:cNvPr id="28" name="TextBox 27"/>
          <p:cNvSpPr txBox="1"/>
          <p:nvPr/>
        </p:nvSpPr>
        <p:spPr>
          <a:xfrm>
            <a:off x="371476" y="3476625"/>
            <a:ext cx="7924800" cy="707886"/>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dirty="0"/>
              <a:t>解析：人举起物体，竖直方向移动，人对物体的支持力做功。支持力大小等于物体的</a:t>
            </a:r>
            <a:r>
              <a:rPr lang="zh-CN" altLang="en-US" sz="2000" dirty="0">
                <a:solidFill>
                  <a:srgbClr val="FF0000"/>
                </a:solidFill>
              </a:rPr>
              <a:t>重力</a:t>
            </a:r>
          </a:p>
        </p:txBody>
      </p:sp>
      <p:sp>
        <p:nvSpPr>
          <p:cNvPr id="35" name="TextBox 34"/>
          <p:cNvSpPr txBox="1"/>
          <p:nvPr/>
        </p:nvSpPr>
        <p:spPr>
          <a:xfrm>
            <a:off x="9334500" y="1714500"/>
            <a:ext cx="1107996" cy="369332"/>
          </a:xfrm>
          <a:prstGeom prst="rect">
            <a:avLst/>
          </a:prstGeom>
          <a:solidFill>
            <a:srgbClr val="FF0000"/>
          </a:solidFill>
        </p:spPr>
        <p:txBody>
          <a:bodyPr wrap="none" rtlCol="0">
            <a:spAutoFit/>
          </a:bodyPr>
          <a:lstStyle/>
          <a:p>
            <a:r>
              <a:rPr lang="zh-CN" altLang="en-US" b="1" dirty="0"/>
              <a:t>大于身高</a:t>
            </a:r>
          </a:p>
        </p:txBody>
      </p:sp>
      <p:sp>
        <p:nvSpPr>
          <p:cNvPr id="36" name="TextBox 35"/>
          <p:cNvSpPr txBox="1"/>
          <p:nvPr/>
        </p:nvSpPr>
        <p:spPr>
          <a:xfrm>
            <a:off x="6924675" y="2457450"/>
            <a:ext cx="405880" cy="461665"/>
          </a:xfrm>
          <a:prstGeom prst="rect">
            <a:avLst/>
          </a:prstGeom>
          <a:noFill/>
        </p:spPr>
        <p:txBody>
          <a:bodyPr wrap="none" rtlCol="0">
            <a:spAutoFit/>
          </a:bodyPr>
          <a:lstStyle/>
          <a:p>
            <a:r>
              <a:rPr lang="en-US" altLang="zh-CN" sz="2400" b="1" dirty="0">
                <a:solidFill>
                  <a:srgbClr val="FF0000"/>
                </a:solidFill>
              </a:rPr>
              <a:t>D</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grpId="1" nodeType="clickEffect">
                                  <p:stCondLst>
                                    <p:cond delay="0"/>
                                  </p:stCondLst>
                                  <p:childTnLst>
                                    <p:animScale>
                                      <p:cBhvr>
                                        <p:cTn id="38" dur="2000" fill="hold"/>
                                        <p:tgtEl>
                                          <p:spTgt spid="27"/>
                                        </p:tgtEl>
                                      </p:cBhvr>
                                      <p:by x="150000" y="150000"/>
                                    </p:animScale>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1" grpId="0"/>
      <p:bldP spid="23" grpId="0"/>
      <p:bldP spid="24" grpId="0" animBg="1"/>
      <p:bldP spid="25" grpId="0"/>
      <p:bldP spid="26" grpId="0"/>
      <p:bldP spid="32" grpId="0" animBg="1"/>
      <p:bldP spid="28" grpId="0" animBg="1"/>
      <p:bldP spid="35" grpId="0" animBg="1"/>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第二类</a:t>
            </a:r>
          </a:p>
        </p:txBody>
      </p:sp>
      <p:sp>
        <p:nvSpPr>
          <p:cNvPr id="4" name="TextBox 3"/>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5" name="TextBox 4"/>
          <p:cNvSpPr txBox="1"/>
          <p:nvPr/>
        </p:nvSpPr>
        <p:spPr>
          <a:xfrm>
            <a:off x="238125" y="161925"/>
            <a:ext cx="4304383"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功和功率</a:t>
            </a:r>
          </a:p>
        </p:txBody>
      </p:sp>
      <p:pic>
        <p:nvPicPr>
          <p:cNvPr id="6" name="Picture 3"/>
          <p:cNvPicPr>
            <a:picLocks noChangeAspect="1" noChangeArrowheads="1"/>
          </p:cNvPicPr>
          <p:nvPr/>
        </p:nvPicPr>
        <p:blipFill>
          <a:blip r:embed="rId2"/>
          <a:srcRect/>
          <a:stretch>
            <a:fillRect/>
          </a:stretch>
        </p:blipFill>
        <p:spPr bwMode="auto">
          <a:xfrm>
            <a:off x="3200400" y="1133475"/>
            <a:ext cx="476250" cy="438150"/>
          </a:xfrm>
          <a:prstGeom prst="rect">
            <a:avLst/>
          </a:prstGeom>
          <a:noFill/>
          <a:ln w="9525">
            <a:noFill/>
            <a:miter lim="800000"/>
            <a:headEnd/>
            <a:tailEnd/>
          </a:ln>
          <a:effectLst/>
        </p:spPr>
      </p:pic>
      <p:pic>
        <p:nvPicPr>
          <p:cNvPr id="91138" name="Picture 2"/>
          <p:cNvPicPr>
            <a:picLocks noChangeAspect="1" noChangeArrowheads="1"/>
          </p:cNvPicPr>
          <p:nvPr/>
        </p:nvPicPr>
        <p:blipFill>
          <a:blip r:embed="rId3" cstate="print"/>
          <a:srcRect l="48141" t="9014" r="26361" b="12500"/>
          <a:stretch>
            <a:fillRect/>
          </a:stretch>
        </p:blipFill>
        <p:spPr bwMode="auto">
          <a:xfrm rot="16200000">
            <a:off x="5107674" y="-326317"/>
            <a:ext cx="823937" cy="3381572"/>
          </a:xfrm>
          <a:prstGeom prst="rect">
            <a:avLst/>
          </a:prstGeom>
          <a:noFill/>
          <a:ln w="9525">
            <a:noFill/>
            <a:miter lim="800000"/>
            <a:headEnd/>
            <a:tailEnd/>
          </a:ln>
          <a:effectLst/>
        </p:spPr>
      </p:pic>
      <p:sp>
        <p:nvSpPr>
          <p:cNvPr id="28" name="Rectangle 5"/>
          <p:cNvSpPr>
            <a:spLocks noChangeArrowheads="1"/>
          </p:cNvSpPr>
          <p:nvPr/>
        </p:nvSpPr>
        <p:spPr bwMode="auto">
          <a:xfrm>
            <a:off x="142875" y="1895475"/>
            <a:ext cx="1118235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173038" eaLnBrk="0" fontAlgn="base" hangingPunct="0">
              <a:spcBef>
                <a:spcPct val="0"/>
              </a:spcBef>
              <a:spcAft>
                <a:spcPct val="0"/>
              </a:spcAft>
              <a:tabLst>
                <a:tab pos="1460500" algn="l"/>
                <a:tab pos="2794000" algn="l"/>
                <a:tab pos="4064000" algn="l"/>
              </a:tabLst>
            </a:pPr>
            <a:r>
              <a:rPr lang="zh-CN" altLang="en-US" sz="2400" b="1" dirty="0">
                <a:latin typeface="新宋体" pitchFamily="49" charset="-122"/>
                <a:ea typeface="新宋体" pitchFamily="49" charset="-122"/>
                <a:cs typeface="Calibri" pitchFamily="34" charset="0"/>
              </a:rPr>
              <a:t>例</a:t>
            </a:r>
            <a:r>
              <a:rPr lang="en-US" altLang="zh-CN" sz="2400" b="1" dirty="0">
                <a:latin typeface="新宋体" pitchFamily="49" charset="-122"/>
                <a:ea typeface="新宋体" pitchFamily="49" charset="-122"/>
                <a:cs typeface="Calibri" pitchFamily="34" charset="0"/>
              </a:rPr>
              <a:t>2</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a:t>
            </a:r>
            <a:r>
              <a:rPr lang="en-US" altLang="zh-CN" sz="2400" b="1" dirty="0">
                <a:latin typeface="Times New Roman" pitchFamily="18" charset="0"/>
                <a:ea typeface="新宋体" pitchFamily="49" charset="-122"/>
                <a:cs typeface="Times New Roman" pitchFamily="18" charset="0"/>
              </a:rPr>
              <a:t>2019</a:t>
            </a:r>
            <a:r>
              <a:rPr lang="zh-CN" altLang="en-US" sz="2400" b="1" dirty="0">
                <a:latin typeface="新宋体" pitchFamily="49" charset="-122"/>
                <a:ea typeface="新宋体" pitchFamily="49" charset="-122"/>
                <a:cs typeface="Calibri" pitchFamily="34" charset="0"/>
              </a:rPr>
              <a:t>天津</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）小华把装有</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30</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个鸡蛋的塑料袋从</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1</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楼提到</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3</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楼的家里，他提鸡蛋的力做</a:t>
            </a:r>
            <a:r>
              <a:rPr kumimoji="0" lang="zh-CN" altLang="en-US" sz="2400" b="1" i="0" u="none" strike="noStrike" cap="none" normalizeH="0" baseline="0" dirty="0">
                <a:ln>
                  <a:noFill/>
                </a:ln>
                <a:solidFill>
                  <a:srgbClr val="FF0000"/>
                </a:solidFill>
                <a:effectLst/>
                <a:latin typeface="新宋体" pitchFamily="49" charset="-122"/>
                <a:ea typeface="新宋体" pitchFamily="49" charset="-122"/>
                <a:cs typeface="Calibri" pitchFamily="34" charset="0"/>
              </a:rPr>
              <a:t>功</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最接近（　　）</a:t>
            </a:r>
            <a:endParaRPr kumimoji="0" lang="zh-CN" altLang="en-US" sz="2400" b="1" i="0" u="none" strike="noStrike" cap="none" normalizeH="0" baseline="0" dirty="0">
              <a:ln>
                <a:noFill/>
              </a:ln>
              <a:solidFill>
                <a:schemeClr val="tx1"/>
              </a:solidFill>
              <a:effectLst/>
              <a:latin typeface="Arial" pitchFamily="34" charset="0"/>
              <a:ea typeface="宋体" pitchFamily="2" charset="-122"/>
              <a:cs typeface="宋体" pitchFamily="2" charset="-122"/>
            </a:endParaRPr>
          </a:p>
          <a:p>
            <a:pPr marL="0" marR="0" lvl="0" indent="173038" algn="l" defTabSz="914400" rtl="0" eaLnBrk="0" fontAlgn="base" latinLnBrk="0" hangingPunct="0">
              <a:lnSpc>
                <a:spcPct val="100000"/>
              </a:lnSpc>
              <a:spcBef>
                <a:spcPct val="0"/>
              </a:spcBef>
              <a:spcAft>
                <a:spcPct val="0"/>
              </a:spcAft>
              <a:buClrTx/>
              <a:buSzTx/>
              <a:buFontTx/>
              <a:buNone/>
              <a:tabLst>
                <a:tab pos="1460500" algn="l"/>
                <a:tab pos="2794000" algn="l"/>
                <a:tab pos="4064000" algn="l"/>
              </a:tabLst>
            </a:pP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A</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9J</a:t>
            </a:r>
            <a:r>
              <a:rPr kumimoji="0" lang="en-US" altLang="zh-CN" sz="2400" b="1" i="0" u="none" strike="noStrike" cap="none" normalizeH="0" baseline="0" dirty="0">
                <a:ln>
                  <a:noFill/>
                </a:ln>
                <a:solidFill>
                  <a:schemeClr val="tx1"/>
                </a:solidFill>
                <a:effectLst/>
                <a:latin typeface="Calibri" pitchFamily="34" charset="0"/>
                <a:ea typeface="宋体" pitchFamily="2" charset="-122"/>
                <a:cs typeface="Calibri" pitchFamily="34" charset="0"/>
              </a:rPr>
              <a:t>	</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B</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30J</a:t>
            </a:r>
            <a:r>
              <a:rPr kumimoji="0" lang="en-US" altLang="zh-CN" sz="2400" b="1" i="0" u="none" strike="noStrike" cap="none" normalizeH="0" baseline="0" dirty="0">
                <a:ln>
                  <a:noFill/>
                </a:ln>
                <a:solidFill>
                  <a:schemeClr val="tx1"/>
                </a:solidFill>
                <a:effectLst/>
                <a:latin typeface="Calibri" pitchFamily="34" charset="0"/>
                <a:ea typeface="宋体" pitchFamily="2" charset="-122"/>
                <a:cs typeface="Calibri" pitchFamily="34" charset="0"/>
              </a:rPr>
              <a:t>	</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C</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90J</a:t>
            </a:r>
            <a:r>
              <a:rPr kumimoji="0" lang="en-US" altLang="zh-CN" sz="2400" b="1" i="0" u="none" strike="noStrike" cap="none" normalizeH="0" baseline="0" dirty="0">
                <a:ln>
                  <a:noFill/>
                </a:ln>
                <a:solidFill>
                  <a:schemeClr val="tx1"/>
                </a:solidFill>
                <a:effectLst/>
                <a:latin typeface="Calibri" pitchFamily="34" charset="0"/>
                <a:ea typeface="宋体" pitchFamily="2" charset="-122"/>
                <a:cs typeface="Calibri" pitchFamily="34" charset="0"/>
              </a:rPr>
              <a:t>	</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D</a:t>
            </a:r>
            <a:r>
              <a:rPr kumimoji="0" lang="zh-CN" altLang="en-US" sz="2400" b="1" i="0" u="none" strike="noStrike" cap="none" normalizeH="0" baseline="0" dirty="0">
                <a:ln>
                  <a:noFill/>
                </a:ln>
                <a:solidFill>
                  <a:schemeClr val="tx1"/>
                </a:solidFill>
                <a:effectLst/>
                <a:latin typeface="新宋体" pitchFamily="49" charset="-122"/>
                <a:ea typeface="新宋体" pitchFamily="49" charset="-122"/>
                <a:cs typeface="Calibri" pitchFamily="34" charset="0"/>
              </a:rPr>
              <a:t>．</a:t>
            </a:r>
            <a:r>
              <a:rPr kumimoji="0" lang="en-US" altLang="zh-CN" sz="2400" b="1" i="0" u="none" strike="noStrike" cap="none" normalizeH="0" baseline="0" dirty="0">
                <a:ln>
                  <a:noFill/>
                </a:ln>
                <a:solidFill>
                  <a:schemeClr val="tx1"/>
                </a:solidFill>
                <a:effectLst/>
                <a:latin typeface="Times New Roman" pitchFamily="18" charset="0"/>
                <a:ea typeface="新宋体" pitchFamily="49" charset="-122"/>
                <a:cs typeface="Times New Roman" pitchFamily="18" charset="0"/>
              </a:rPr>
              <a:t>300J</a:t>
            </a:r>
            <a:endParaRPr kumimoji="0" lang="en-US" altLang="zh-CN" sz="2400" b="1"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29" name="TextBox 28"/>
          <p:cNvSpPr txBox="1"/>
          <p:nvPr/>
        </p:nvSpPr>
        <p:spPr>
          <a:xfrm>
            <a:off x="828675" y="5467350"/>
            <a:ext cx="1590675" cy="369332"/>
          </a:xfrm>
          <a:prstGeom prst="rect">
            <a:avLst/>
          </a:prstGeom>
          <a:solidFill>
            <a:schemeClr val="accent2">
              <a:lumMod val="60000"/>
              <a:lumOff val="40000"/>
            </a:schemeClr>
          </a:solidFill>
        </p:spPr>
        <p:txBody>
          <a:bodyPr wrap="square" rtlCol="0">
            <a:spAutoFit/>
          </a:bodyPr>
          <a:lstStyle/>
          <a:p>
            <a:r>
              <a:rPr lang="zh-CN" altLang="en-US" dirty="0"/>
              <a:t>易错选项：</a:t>
            </a:r>
            <a:r>
              <a:rPr lang="en-US" altLang="zh-CN" dirty="0"/>
              <a:t>D</a:t>
            </a:r>
            <a:endParaRPr lang="zh-CN" altLang="en-US" dirty="0"/>
          </a:p>
        </p:txBody>
      </p:sp>
      <p:grpSp>
        <p:nvGrpSpPr>
          <p:cNvPr id="33" name="组合 32"/>
          <p:cNvGrpSpPr/>
          <p:nvPr/>
        </p:nvGrpSpPr>
        <p:grpSpPr>
          <a:xfrm>
            <a:off x="8562876" y="3048000"/>
            <a:ext cx="2422624" cy="3276600"/>
            <a:chOff x="8562876" y="3048000"/>
            <a:chExt cx="2422624" cy="3276600"/>
          </a:xfrm>
        </p:grpSpPr>
        <p:pic>
          <p:nvPicPr>
            <p:cNvPr id="92162" name="Picture 2" descr="https://timgsa.baidu.com/timg?image&amp;quality=80&amp;size=b9999_10000&amp;sec=1582987921942&amp;di=5e2489691eed196154d5e4c7c4d54892&amp;imgtype=0&amp;src=http%3A%2F%2Fwww.healshow.com%2Farticle%2Fwp-content%2Fuploads%2F2017%2F03%2F20150113081917765.jpg"/>
            <p:cNvPicPr>
              <a:picLocks noChangeAspect="1" noChangeArrowheads="1"/>
            </p:cNvPicPr>
            <p:nvPr/>
          </p:nvPicPr>
          <p:blipFill>
            <a:blip r:embed="rId4"/>
            <a:srcRect/>
            <a:stretch>
              <a:fillRect/>
            </a:stretch>
          </p:blipFill>
          <p:spPr bwMode="auto">
            <a:xfrm>
              <a:off x="8562876" y="3048000"/>
              <a:ext cx="2422624" cy="3276600"/>
            </a:xfrm>
            <a:prstGeom prst="rect">
              <a:avLst/>
            </a:prstGeom>
            <a:noFill/>
          </p:spPr>
        </p:pic>
        <p:pic>
          <p:nvPicPr>
            <p:cNvPr id="92164" name="Picture 4"/>
            <p:cNvPicPr>
              <a:picLocks noChangeAspect="1" noChangeArrowheads="1"/>
            </p:cNvPicPr>
            <p:nvPr/>
          </p:nvPicPr>
          <p:blipFill>
            <a:blip r:embed="rId5"/>
            <a:srcRect/>
            <a:stretch>
              <a:fillRect/>
            </a:stretch>
          </p:blipFill>
          <p:spPr bwMode="auto">
            <a:xfrm>
              <a:off x="9296400" y="5729288"/>
              <a:ext cx="171450" cy="200025"/>
            </a:xfrm>
            <a:prstGeom prst="rect">
              <a:avLst/>
            </a:prstGeom>
            <a:noFill/>
            <a:ln w="9525">
              <a:noFill/>
              <a:miter lim="800000"/>
              <a:headEnd/>
              <a:tailEnd/>
            </a:ln>
            <a:effectLst/>
          </p:spPr>
        </p:pic>
      </p:grpSp>
      <p:sp>
        <p:nvSpPr>
          <p:cNvPr id="34" name="TextBox 33"/>
          <p:cNvSpPr txBox="1"/>
          <p:nvPr/>
        </p:nvSpPr>
        <p:spPr>
          <a:xfrm>
            <a:off x="762000" y="3762375"/>
            <a:ext cx="3495675" cy="400110"/>
          </a:xfrm>
          <a:prstGeom prst="rect">
            <a:avLst/>
          </a:prstGeom>
          <a:noFill/>
        </p:spPr>
        <p:txBody>
          <a:bodyPr wrap="square" rtlCol="0">
            <a:spAutoFit/>
          </a:bodyPr>
          <a:lstStyle/>
          <a:p>
            <a:r>
              <a:rPr lang="zh-CN" altLang="en-US" sz="2000" b="1" dirty="0">
                <a:latin typeface="+mn-ea"/>
              </a:rPr>
              <a:t>过程：</a:t>
            </a:r>
            <a:r>
              <a:rPr lang="zh-CN" altLang="en-US" sz="2000" dirty="0">
                <a:latin typeface="+mn-ea"/>
              </a:rPr>
              <a:t>先估测拉力</a:t>
            </a:r>
            <a:r>
              <a:rPr lang="en-US" altLang="zh-CN" sz="2000" dirty="0">
                <a:latin typeface="+mn-ea"/>
              </a:rPr>
              <a:t>F = G=15N </a:t>
            </a:r>
            <a:endParaRPr lang="zh-CN" altLang="en-US" sz="2000" dirty="0">
              <a:latin typeface="+mn-ea"/>
            </a:endParaRPr>
          </a:p>
        </p:txBody>
      </p:sp>
      <p:sp>
        <p:nvSpPr>
          <p:cNvPr id="38" name="矩形 37"/>
          <p:cNvSpPr/>
          <p:nvPr/>
        </p:nvSpPr>
        <p:spPr>
          <a:xfrm>
            <a:off x="2848809" y="4730234"/>
            <a:ext cx="2606804" cy="400110"/>
          </a:xfrm>
          <a:prstGeom prst="rect">
            <a:avLst/>
          </a:prstGeom>
        </p:spPr>
        <p:txBody>
          <a:bodyPr wrap="none">
            <a:spAutoFit/>
          </a:bodyPr>
          <a:lstStyle/>
          <a:p>
            <a:r>
              <a:rPr lang="en-US" altLang="zh-CN" sz="2000" dirty="0"/>
              <a:t>W=FS=15N</a:t>
            </a:r>
            <a:r>
              <a:rPr lang="en-US" sz="2000" dirty="0"/>
              <a:t>ⅹ6m=90J</a:t>
            </a:r>
            <a:endParaRPr lang="zh-CN" altLang="en-US" sz="2000" dirty="0"/>
          </a:p>
        </p:txBody>
      </p:sp>
      <p:grpSp>
        <p:nvGrpSpPr>
          <p:cNvPr id="41" name="组合 40"/>
          <p:cNvGrpSpPr/>
          <p:nvPr/>
        </p:nvGrpSpPr>
        <p:grpSpPr>
          <a:xfrm>
            <a:off x="9324979" y="4724400"/>
            <a:ext cx="523289" cy="2271415"/>
            <a:chOff x="9572629" y="2228850"/>
            <a:chExt cx="523289" cy="2271415"/>
          </a:xfrm>
        </p:grpSpPr>
        <p:cxnSp>
          <p:nvCxnSpPr>
            <p:cNvPr id="42" name="直接箭头连接符 41"/>
            <p:cNvCxnSpPr/>
            <p:nvPr/>
          </p:nvCxnSpPr>
          <p:spPr>
            <a:xfrm rot="16200000" flipH="1">
              <a:off x="9134475" y="3714750"/>
              <a:ext cx="952500" cy="190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rot="16200000" flipV="1">
              <a:off x="9147971" y="2834483"/>
              <a:ext cx="877095" cy="277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696450" y="4038600"/>
              <a:ext cx="399468" cy="461665"/>
            </a:xfrm>
            <a:prstGeom prst="rect">
              <a:avLst/>
            </a:prstGeom>
            <a:noFill/>
          </p:spPr>
          <p:txBody>
            <a:bodyPr wrap="none" rtlCol="0">
              <a:spAutoFit/>
            </a:bodyPr>
            <a:lstStyle/>
            <a:p>
              <a:r>
                <a:rPr lang="en-US" altLang="zh-CN" sz="2400" b="1" dirty="0">
                  <a:solidFill>
                    <a:srgbClr val="FF0000"/>
                  </a:solidFill>
                </a:rPr>
                <a:t>G</a:t>
              </a:r>
              <a:endParaRPr lang="zh-CN" altLang="en-US" sz="2400" b="1" dirty="0">
                <a:solidFill>
                  <a:srgbClr val="FF0000"/>
                </a:solidFill>
              </a:endParaRPr>
            </a:p>
          </p:txBody>
        </p:sp>
        <p:sp>
          <p:nvSpPr>
            <p:cNvPr id="45" name="TextBox 44"/>
            <p:cNvSpPr txBox="1"/>
            <p:nvPr/>
          </p:nvSpPr>
          <p:spPr>
            <a:xfrm>
              <a:off x="9629775" y="2228850"/>
              <a:ext cx="338554" cy="461665"/>
            </a:xfrm>
            <a:prstGeom prst="rect">
              <a:avLst/>
            </a:prstGeom>
            <a:noFill/>
          </p:spPr>
          <p:txBody>
            <a:bodyPr wrap="none" rtlCol="0">
              <a:spAutoFit/>
            </a:bodyPr>
            <a:lstStyle/>
            <a:p>
              <a:r>
                <a:rPr lang="en-US" altLang="zh-CN" sz="2400" b="1" dirty="0">
                  <a:solidFill>
                    <a:srgbClr val="FF0000"/>
                  </a:solidFill>
                </a:rPr>
                <a:t>F</a:t>
              </a:r>
              <a:endParaRPr lang="zh-CN" altLang="en-US" sz="2400" b="1" dirty="0">
                <a:solidFill>
                  <a:srgbClr val="FF0000"/>
                </a:solidFill>
              </a:endParaRPr>
            </a:p>
          </p:txBody>
        </p:sp>
      </p:grpSp>
      <p:sp>
        <p:nvSpPr>
          <p:cNvPr id="25" name="TextBox 24"/>
          <p:cNvSpPr txBox="1"/>
          <p:nvPr/>
        </p:nvSpPr>
        <p:spPr>
          <a:xfrm>
            <a:off x="438150" y="3305175"/>
            <a:ext cx="6083717" cy="400110"/>
          </a:xfrm>
          <a:prstGeom prst="rect">
            <a:avLst/>
          </a:prstGeom>
          <a:ln w="28575"/>
        </p:spPr>
        <p:style>
          <a:lnRef idx="2">
            <a:schemeClr val="accent1"/>
          </a:lnRef>
          <a:fillRef idx="1">
            <a:schemeClr val="lt1"/>
          </a:fillRef>
          <a:effectRef idx="0">
            <a:schemeClr val="accent1"/>
          </a:effectRef>
          <a:fontRef idx="minor">
            <a:schemeClr val="dk1"/>
          </a:fontRef>
        </p:style>
        <p:txBody>
          <a:bodyPr wrap="none" rtlCol="0">
            <a:spAutoFit/>
          </a:bodyPr>
          <a:lstStyle/>
          <a:p>
            <a:r>
              <a:rPr lang="zh-CN" altLang="en-US" sz="2000" dirty="0"/>
              <a:t>解析：提鸡蛋上楼，人对鸡蛋做功，鸡蛋为平衡态。</a:t>
            </a:r>
          </a:p>
        </p:txBody>
      </p:sp>
      <p:sp>
        <p:nvSpPr>
          <p:cNvPr id="27" name="TextBox 26"/>
          <p:cNvSpPr txBox="1"/>
          <p:nvPr/>
        </p:nvSpPr>
        <p:spPr>
          <a:xfrm>
            <a:off x="7362824" y="904875"/>
            <a:ext cx="3409951" cy="1015663"/>
          </a:xfrm>
          <a:prstGeom prst="rect">
            <a:avLst/>
          </a:prstGeom>
          <a:solidFill>
            <a:srgbClr val="92D050"/>
          </a:solidFill>
        </p:spPr>
        <p:txBody>
          <a:bodyPr wrap="square" rtlCol="0">
            <a:spAutoFit/>
          </a:bodyPr>
          <a:lstStyle/>
          <a:p>
            <a:r>
              <a:rPr lang="en-US" altLang="zh-CN" sz="2000" b="1" dirty="0">
                <a:latin typeface="仿宋" pitchFamily="49" charset="-122"/>
                <a:ea typeface="仿宋" pitchFamily="49" charset="-122"/>
              </a:rPr>
              <a:t>F</a:t>
            </a:r>
            <a:r>
              <a:rPr lang="zh-CN" altLang="en-US" sz="2000" b="1" dirty="0">
                <a:latin typeface="仿宋" pitchFamily="49" charset="-122"/>
                <a:ea typeface="仿宋" pitchFamily="49" charset="-122"/>
              </a:rPr>
              <a:t>：力 （</a:t>
            </a:r>
            <a:r>
              <a:rPr lang="en-US" altLang="zh-CN" sz="2000" b="1" dirty="0">
                <a:latin typeface="仿宋" pitchFamily="49" charset="-122"/>
                <a:ea typeface="仿宋" pitchFamily="49" charset="-122"/>
              </a:rPr>
              <a:t>N</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S </a:t>
            </a:r>
            <a:r>
              <a:rPr lang="zh-CN" altLang="en-US" sz="2000" b="1" dirty="0">
                <a:latin typeface="仿宋" pitchFamily="49" charset="-122"/>
                <a:ea typeface="仿宋" pitchFamily="49" charset="-122"/>
              </a:rPr>
              <a:t>：力方向上移动的距离</a:t>
            </a:r>
            <a:r>
              <a:rPr lang="en-US" altLang="zh-CN" sz="2000" b="1" dirty="0">
                <a:latin typeface="仿宋" pitchFamily="49" charset="-122"/>
                <a:ea typeface="仿宋" pitchFamily="49" charset="-122"/>
              </a:rPr>
              <a:t>(m)</a:t>
            </a:r>
          </a:p>
          <a:p>
            <a:r>
              <a:rPr lang="en-US" altLang="zh-CN" sz="2000" b="1" dirty="0">
                <a:latin typeface="仿宋" pitchFamily="49" charset="-122"/>
                <a:ea typeface="仿宋" pitchFamily="49" charset="-122"/>
              </a:rPr>
              <a:t>t</a:t>
            </a:r>
            <a:r>
              <a:rPr lang="zh-CN" altLang="en-US" sz="2000" b="1" dirty="0">
                <a:latin typeface="仿宋" pitchFamily="49" charset="-122"/>
                <a:ea typeface="仿宋" pitchFamily="49" charset="-122"/>
              </a:rPr>
              <a:t>：时间（</a:t>
            </a:r>
            <a:r>
              <a:rPr lang="en-US" altLang="zh-CN" sz="2000" b="1" dirty="0">
                <a:latin typeface="仿宋" pitchFamily="49" charset="-122"/>
                <a:ea typeface="仿宋" pitchFamily="49" charset="-122"/>
              </a:rPr>
              <a:t>s</a:t>
            </a:r>
            <a:r>
              <a:rPr lang="zh-CN" altLang="en-US" sz="2000" b="1" dirty="0">
                <a:latin typeface="仿宋" pitchFamily="49" charset="-122"/>
                <a:ea typeface="仿宋" pitchFamily="49" charset="-122"/>
              </a:rPr>
              <a:t>）</a:t>
            </a:r>
          </a:p>
        </p:txBody>
      </p:sp>
      <p:grpSp>
        <p:nvGrpSpPr>
          <p:cNvPr id="31" name="组合 30"/>
          <p:cNvGrpSpPr/>
          <p:nvPr/>
        </p:nvGrpSpPr>
        <p:grpSpPr>
          <a:xfrm>
            <a:off x="7115175" y="1981200"/>
            <a:ext cx="1676400" cy="950357"/>
            <a:chOff x="6048375" y="1905000"/>
            <a:chExt cx="1676400" cy="950357"/>
          </a:xfrm>
        </p:grpSpPr>
        <p:sp>
          <p:nvSpPr>
            <p:cNvPr id="52" name="TextBox 51"/>
            <p:cNvSpPr txBox="1"/>
            <p:nvPr/>
          </p:nvSpPr>
          <p:spPr>
            <a:xfrm>
              <a:off x="6048375" y="2486025"/>
              <a:ext cx="1666875" cy="369332"/>
            </a:xfrm>
            <a:prstGeom prst="rect">
              <a:avLst/>
            </a:prstGeom>
            <a:solidFill>
              <a:srgbClr val="92D050"/>
            </a:solidFill>
          </p:spPr>
          <p:txBody>
            <a:bodyPr wrap="square" rtlCol="0">
              <a:spAutoFit/>
            </a:bodyPr>
            <a:lstStyle/>
            <a:p>
              <a:r>
                <a:rPr lang="zh-CN" altLang="en-US" b="1" dirty="0"/>
                <a:t>楼层高度为</a:t>
              </a:r>
              <a:r>
                <a:rPr lang="en-US" altLang="zh-CN" b="1" dirty="0"/>
                <a:t>3m</a:t>
              </a:r>
              <a:endParaRPr lang="zh-CN" altLang="en-US" b="1" dirty="0"/>
            </a:p>
          </p:txBody>
        </p:sp>
        <p:sp>
          <p:nvSpPr>
            <p:cNvPr id="30" name="矩形 29"/>
            <p:cNvSpPr/>
            <p:nvPr/>
          </p:nvSpPr>
          <p:spPr>
            <a:xfrm>
              <a:off x="6238875" y="1905000"/>
              <a:ext cx="1485900" cy="428625"/>
            </a:xfrm>
            <a:prstGeom prst="rect">
              <a:avLst/>
            </a:prstGeom>
            <a:noFill/>
            <a:ln w="38100">
              <a:solidFill>
                <a:srgbClr val="DC5A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2809873" y="4010025"/>
            <a:ext cx="5257802" cy="707886"/>
            <a:chOff x="2809873" y="4010025"/>
            <a:chExt cx="5257802" cy="707886"/>
          </a:xfrm>
        </p:grpSpPr>
        <p:sp>
          <p:nvSpPr>
            <p:cNvPr id="53" name="TextBox 52"/>
            <p:cNvSpPr txBox="1"/>
            <p:nvPr/>
          </p:nvSpPr>
          <p:spPr>
            <a:xfrm>
              <a:off x="2809873" y="4229100"/>
              <a:ext cx="1828801" cy="400110"/>
            </a:xfrm>
            <a:prstGeom prst="rect">
              <a:avLst/>
            </a:prstGeom>
            <a:noFill/>
          </p:spPr>
          <p:txBody>
            <a:bodyPr wrap="square" rtlCol="0">
              <a:spAutoFit/>
            </a:bodyPr>
            <a:lstStyle/>
            <a:p>
              <a:r>
                <a:rPr lang="en-US" altLang="zh-CN" sz="2000" dirty="0"/>
                <a:t>S=2</a:t>
              </a:r>
              <a:r>
                <a:rPr lang="en-US" sz="2000" dirty="0"/>
                <a:t>ⅹ3m=6m</a:t>
              </a:r>
            </a:p>
          </p:txBody>
        </p:sp>
        <p:sp>
          <p:nvSpPr>
            <p:cNvPr id="32" name="TextBox 31"/>
            <p:cNvSpPr txBox="1"/>
            <p:nvPr/>
          </p:nvSpPr>
          <p:spPr>
            <a:xfrm>
              <a:off x="6048375" y="4010025"/>
              <a:ext cx="2019300" cy="707886"/>
            </a:xfrm>
            <a:prstGeom prst="rect">
              <a:avLst/>
            </a:prstGeom>
            <a:solidFill>
              <a:srgbClr val="DC5ADF"/>
            </a:solidFill>
            <a:ln>
              <a:solidFill>
                <a:srgbClr val="DC5ADF"/>
              </a:solidFill>
            </a:ln>
          </p:spPr>
          <p:txBody>
            <a:bodyPr wrap="square" rtlCol="0">
              <a:spAutoFit/>
            </a:bodyPr>
            <a:lstStyle/>
            <a:p>
              <a:r>
                <a:rPr lang="zh-CN" altLang="en-US" sz="2000" b="1" dirty="0"/>
                <a:t>注意：一楼到三楼上升了两层</a:t>
              </a:r>
            </a:p>
          </p:txBody>
        </p:sp>
      </p:grpSp>
      <p:sp>
        <p:nvSpPr>
          <p:cNvPr id="36" name="TextBox 35"/>
          <p:cNvSpPr txBox="1"/>
          <p:nvPr/>
        </p:nvSpPr>
        <p:spPr>
          <a:xfrm>
            <a:off x="2771775" y="2219325"/>
            <a:ext cx="407484" cy="523220"/>
          </a:xfrm>
          <a:prstGeom prst="rect">
            <a:avLst/>
          </a:prstGeom>
          <a:noFill/>
        </p:spPr>
        <p:txBody>
          <a:bodyPr wrap="none" rtlCol="0">
            <a:spAutoFit/>
          </a:bodyPr>
          <a:lstStyle/>
          <a:p>
            <a:r>
              <a:rPr lang="en-US" altLang="zh-CN" sz="2800" b="1" dirty="0">
                <a:solidFill>
                  <a:srgbClr val="FF0000"/>
                </a:solidFill>
              </a:rPr>
              <a:t>C</a:t>
            </a: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4" grpId="0"/>
      <p:bldP spid="38" grpId="0"/>
      <p:bldP spid="25" grpId="0" animBg="1"/>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第二类</a:t>
            </a:r>
          </a:p>
        </p:txBody>
      </p:sp>
      <p:sp>
        <p:nvSpPr>
          <p:cNvPr id="4" name="TextBox 3"/>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5" name="TextBox 4"/>
          <p:cNvSpPr txBox="1"/>
          <p:nvPr/>
        </p:nvSpPr>
        <p:spPr>
          <a:xfrm>
            <a:off x="238125" y="161925"/>
            <a:ext cx="4304383"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功和功率</a:t>
            </a:r>
          </a:p>
        </p:txBody>
      </p:sp>
      <p:pic>
        <p:nvPicPr>
          <p:cNvPr id="6" name="Picture 3"/>
          <p:cNvPicPr>
            <a:picLocks noChangeAspect="1" noChangeArrowheads="1"/>
          </p:cNvPicPr>
          <p:nvPr/>
        </p:nvPicPr>
        <p:blipFill>
          <a:blip r:embed="rId2"/>
          <a:srcRect/>
          <a:stretch>
            <a:fillRect/>
          </a:stretch>
        </p:blipFill>
        <p:spPr bwMode="auto">
          <a:xfrm>
            <a:off x="3200400" y="1133475"/>
            <a:ext cx="476250" cy="438150"/>
          </a:xfrm>
          <a:prstGeom prst="rect">
            <a:avLst/>
          </a:prstGeom>
          <a:noFill/>
          <a:ln w="9525">
            <a:noFill/>
            <a:miter lim="800000"/>
            <a:headEnd/>
            <a:tailEnd/>
          </a:ln>
          <a:effectLst/>
        </p:spPr>
      </p:pic>
      <p:pic>
        <p:nvPicPr>
          <p:cNvPr id="91138" name="Picture 2"/>
          <p:cNvPicPr>
            <a:picLocks noChangeAspect="1" noChangeArrowheads="1"/>
          </p:cNvPicPr>
          <p:nvPr/>
        </p:nvPicPr>
        <p:blipFill>
          <a:blip r:embed="rId3" cstate="print"/>
          <a:srcRect l="48141" t="9014" r="26361" b="12500"/>
          <a:stretch>
            <a:fillRect/>
          </a:stretch>
        </p:blipFill>
        <p:spPr bwMode="auto">
          <a:xfrm rot="16200000">
            <a:off x="5107674" y="-326317"/>
            <a:ext cx="823937" cy="3381572"/>
          </a:xfrm>
          <a:prstGeom prst="rect">
            <a:avLst/>
          </a:prstGeom>
          <a:noFill/>
          <a:ln w="9525">
            <a:noFill/>
            <a:miter lim="800000"/>
            <a:headEnd/>
            <a:tailEnd/>
          </a:ln>
          <a:effectLst/>
        </p:spPr>
      </p:pic>
      <p:sp>
        <p:nvSpPr>
          <p:cNvPr id="22" name="TextBox 21"/>
          <p:cNvSpPr txBox="1"/>
          <p:nvPr/>
        </p:nvSpPr>
        <p:spPr>
          <a:xfrm>
            <a:off x="7324724" y="981075"/>
            <a:ext cx="3009901" cy="1015663"/>
          </a:xfrm>
          <a:prstGeom prst="rect">
            <a:avLst/>
          </a:prstGeom>
          <a:solidFill>
            <a:srgbClr val="92D050"/>
          </a:solidFill>
        </p:spPr>
        <p:txBody>
          <a:bodyPr wrap="square" rtlCol="0">
            <a:spAutoFit/>
          </a:bodyPr>
          <a:lstStyle/>
          <a:p>
            <a:r>
              <a:rPr lang="en-US" altLang="zh-CN" sz="2000" b="1" dirty="0"/>
              <a:t>F</a:t>
            </a:r>
            <a:r>
              <a:rPr lang="zh-CN" altLang="en-US" sz="2000" b="1" dirty="0"/>
              <a:t>：力</a:t>
            </a:r>
            <a:endParaRPr lang="en-US" altLang="zh-CN" sz="2000" b="1" dirty="0"/>
          </a:p>
          <a:p>
            <a:r>
              <a:rPr lang="en-US" altLang="zh-CN" sz="2000" b="1" dirty="0"/>
              <a:t>S </a:t>
            </a:r>
            <a:r>
              <a:rPr lang="zh-CN" altLang="en-US" sz="2000" b="1" dirty="0"/>
              <a:t>：力方向上移动的距离</a:t>
            </a:r>
            <a:endParaRPr lang="en-US" altLang="zh-CN" sz="2000" b="1" dirty="0"/>
          </a:p>
          <a:p>
            <a:r>
              <a:rPr lang="en-US" altLang="zh-CN" sz="2000" b="1" dirty="0"/>
              <a:t>t</a:t>
            </a:r>
            <a:r>
              <a:rPr lang="zh-CN" altLang="en-US" sz="2000" b="1" dirty="0"/>
              <a:t>：时间</a:t>
            </a:r>
          </a:p>
        </p:txBody>
      </p:sp>
      <p:sp>
        <p:nvSpPr>
          <p:cNvPr id="93188" name="Rectangle 4"/>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93185" name="Group 1"/>
          <p:cNvGrpSpPr>
            <a:grpSpLocks/>
          </p:cNvGrpSpPr>
          <p:nvPr/>
        </p:nvGrpSpPr>
        <p:grpSpPr bwMode="auto">
          <a:xfrm>
            <a:off x="8772526" y="3171825"/>
            <a:ext cx="2752724" cy="3171825"/>
            <a:chOff x="7485" y="9641"/>
            <a:chExt cx="1481" cy="1983"/>
          </a:xfrm>
        </p:grpSpPr>
        <p:pic>
          <p:nvPicPr>
            <p:cNvPr id="93187" name="Picture 3"/>
            <p:cNvPicPr>
              <a:picLocks noChangeAspect="1" noChangeArrowheads="1"/>
            </p:cNvPicPr>
            <p:nvPr/>
          </p:nvPicPr>
          <p:blipFill>
            <a:blip r:embed="rId4">
              <a:lum bright="-40000" contrast="60000"/>
            </a:blip>
            <a:srcRect/>
            <a:stretch>
              <a:fillRect/>
            </a:stretch>
          </p:blipFill>
          <p:spPr bwMode="auto">
            <a:xfrm>
              <a:off x="7485" y="9641"/>
              <a:ext cx="1481" cy="1582"/>
            </a:xfrm>
            <a:prstGeom prst="rect">
              <a:avLst/>
            </a:prstGeom>
            <a:noFill/>
          </p:spPr>
        </p:pic>
        <p:sp>
          <p:nvSpPr>
            <p:cNvPr id="93186" name="Text Box 1435"/>
            <p:cNvSpPr txBox="1">
              <a:spLocks noChangeArrowheads="1"/>
            </p:cNvSpPr>
            <p:nvPr/>
          </p:nvSpPr>
          <p:spPr bwMode="auto">
            <a:xfrm>
              <a:off x="8042" y="11342"/>
              <a:ext cx="530" cy="282"/>
            </a:xfrm>
            <a:prstGeom prst="rect">
              <a:avLst/>
            </a:prstGeom>
            <a:solidFill>
              <a:srgbClr val="FFFFFF">
                <a:alpha val="0"/>
              </a:srgbClr>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zh-CN" altLang="en-US" dirty="0">
                  <a:latin typeface="Arial" pitchFamily="34" charset="0"/>
                  <a:ea typeface="宋体" pitchFamily="2" charset="-122"/>
                  <a:cs typeface="宋体" pitchFamily="2" charset="-122"/>
                </a:rPr>
                <a:t>教材</a:t>
              </a:r>
              <a:endParaRPr kumimoji="0" lang="en-US" alt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grpSp>
      <p:sp>
        <p:nvSpPr>
          <p:cNvPr id="93190" name="Rectangle 6"/>
          <p:cNvSpPr>
            <a:spLocks noChangeArrowheads="1"/>
          </p:cNvSpPr>
          <p:nvPr/>
        </p:nvSpPr>
        <p:spPr bwMode="auto">
          <a:xfrm>
            <a:off x="333375" y="1739562"/>
            <a:ext cx="10734675"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dirty="0">
              <a:ln>
                <a:noFill/>
              </a:ln>
              <a:solidFill>
                <a:srgbClr val="FF0000"/>
              </a:solidFill>
              <a:effectLst/>
              <a:latin typeface="仿宋" pitchFamily="49" charset="-122"/>
              <a:ea typeface="仿宋" pitchFamily="49" charset="-122"/>
              <a:cs typeface="Calibri" pitchFamily="34" charset="0"/>
            </a:endParaRPr>
          </a:p>
          <a:p>
            <a:pPr lvl="0" eaLnBrk="0" fontAlgn="base" hangingPunct="0">
              <a:spcBef>
                <a:spcPct val="0"/>
              </a:spcBef>
              <a:spcAft>
                <a:spcPct val="0"/>
              </a:spcAft>
            </a:pPr>
            <a:r>
              <a:rPr lang="zh-CN" altLang="en-US" sz="2400" b="1" dirty="0">
                <a:latin typeface="仿宋" pitchFamily="49" charset="-122"/>
                <a:ea typeface="仿宋" pitchFamily="49" charset="-122"/>
                <a:cs typeface="Calibri" pitchFamily="34" charset="0"/>
              </a:rPr>
              <a:t>自主练习． </a:t>
            </a:r>
            <a:r>
              <a:rPr lang="en-US" altLang="zh-CN" sz="2400" b="1" dirty="0">
                <a:latin typeface="仿宋" pitchFamily="49" charset="-122"/>
                <a:ea typeface="仿宋" pitchFamily="49" charset="-122"/>
                <a:cs typeface="Calibri" pitchFamily="34" charset="0"/>
              </a:rPr>
              <a:t>(2019</a:t>
            </a:r>
            <a:r>
              <a:rPr lang="zh-CN" altLang="en-US" sz="2400" b="1" dirty="0">
                <a:latin typeface="仿宋" pitchFamily="49" charset="-122"/>
                <a:ea typeface="仿宋" pitchFamily="49" charset="-122"/>
                <a:cs typeface="Calibri" pitchFamily="34" charset="0"/>
              </a:rPr>
              <a:t>二模</a:t>
            </a:r>
            <a:r>
              <a:rPr lang="en-US" altLang="zh-CN" sz="2400" b="1" dirty="0">
                <a:latin typeface="仿宋" pitchFamily="49" charset="-122"/>
                <a:ea typeface="仿宋" pitchFamily="49" charset="-122"/>
                <a:cs typeface="Calibri" pitchFamily="34" charset="0"/>
              </a:rPr>
              <a:t>)</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 如图</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 </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所示，小丽同学和爷爷进行爬楼比赛，爷爷最终用</a:t>
            </a:r>
            <a:r>
              <a:rPr kumimoji="0" lang="en-US" altLang="zh-CN" sz="2400" b="1" i="0" u="none" strike="noStrike" cap="none" normalizeH="0" baseline="0" dirty="0">
                <a:ln>
                  <a:noFill/>
                </a:ln>
                <a:solidFill>
                  <a:schemeClr val="accent2"/>
                </a:solidFill>
                <a:effectLst/>
                <a:latin typeface="仿宋" pitchFamily="49" charset="-122"/>
                <a:ea typeface="仿宋" pitchFamily="49" charset="-122"/>
                <a:cs typeface="Calibri" pitchFamily="34" charset="0"/>
              </a:rPr>
              <a:t>100 s</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的时间从一楼爬到六楼，赢得了比赛的胜利。爷爷登楼时的平均功率大约为（      ）</a:t>
            </a:r>
            <a:endParaRPr kumimoji="0" lang="zh-CN" altLang="en-US" sz="24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A</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10 W </a:t>
            </a:r>
            <a:r>
              <a:rPr lang="en-US" altLang="zh-CN" sz="2400" b="1" dirty="0">
                <a:latin typeface="仿宋" pitchFamily="49" charset="-122"/>
                <a:ea typeface="仿宋" pitchFamily="49" charset="-122"/>
                <a:cs typeface="Calibri" pitchFamily="34" charset="0"/>
              </a:rPr>
              <a:t>      </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B</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100 W </a:t>
            </a:r>
            <a:endParaRPr kumimoji="0" lang="en-US" altLang="zh-CN" sz="24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C</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1 kW </a:t>
            </a:r>
            <a:r>
              <a:rPr lang="en-US" altLang="zh-CN" sz="2400" b="1" dirty="0">
                <a:latin typeface="仿宋" pitchFamily="49" charset="-122"/>
                <a:ea typeface="仿宋" pitchFamily="49" charset="-122"/>
                <a:cs typeface="Calibri" pitchFamily="34" charset="0"/>
              </a:rPr>
              <a:t>      </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D</a:t>
            </a:r>
            <a:r>
              <a:rPr kumimoji="0" lang="zh-CN" altLang="en-US"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400" b="1" i="0" u="none" strike="noStrike" cap="none" normalizeH="0" baseline="0" dirty="0">
                <a:ln>
                  <a:noFill/>
                </a:ln>
                <a:solidFill>
                  <a:schemeClr val="tx1"/>
                </a:solidFill>
                <a:effectLst/>
                <a:latin typeface="仿宋" pitchFamily="49" charset="-122"/>
                <a:ea typeface="仿宋" pitchFamily="49" charset="-122"/>
                <a:cs typeface="Calibri" pitchFamily="34" charset="0"/>
              </a:rPr>
              <a:t>10 kW</a:t>
            </a:r>
            <a:endParaRPr kumimoji="0" lang="en-US" altLang="zh-CN" sz="24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p:txBody>
      </p:sp>
      <p:sp>
        <p:nvSpPr>
          <p:cNvPr id="15" name="矩形 14"/>
          <p:cNvSpPr/>
          <p:nvPr/>
        </p:nvSpPr>
        <p:spPr>
          <a:xfrm>
            <a:off x="1534359" y="5482709"/>
            <a:ext cx="5336717" cy="400110"/>
          </a:xfrm>
          <a:prstGeom prst="rect">
            <a:avLst/>
          </a:prstGeom>
        </p:spPr>
        <p:txBody>
          <a:bodyPr wrap="none">
            <a:spAutoFit/>
          </a:bodyPr>
          <a:lstStyle/>
          <a:p>
            <a:r>
              <a:rPr lang="zh-CN" altLang="en-US" sz="2000" dirty="0">
                <a:latin typeface="+mn-ea"/>
              </a:rPr>
              <a:t>爷爷登楼做功</a:t>
            </a:r>
            <a:r>
              <a:rPr lang="en-US" altLang="zh-CN" sz="2000" dirty="0">
                <a:latin typeface="+mn-ea"/>
              </a:rPr>
              <a:t>W=FS=GS=600N</a:t>
            </a:r>
            <a:r>
              <a:rPr lang="en-US" sz="2000" dirty="0">
                <a:latin typeface="+mn-ea"/>
              </a:rPr>
              <a:t>ⅹ15m=9000J</a:t>
            </a:r>
            <a:endParaRPr lang="zh-CN" altLang="en-US" sz="2000" dirty="0">
              <a:latin typeface="+mn-ea"/>
            </a:endParaRPr>
          </a:p>
        </p:txBody>
      </p:sp>
      <p:sp>
        <p:nvSpPr>
          <p:cNvPr id="16" name="TextBox 15"/>
          <p:cNvSpPr txBox="1"/>
          <p:nvPr/>
        </p:nvSpPr>
        <p:spPr>
          <a:xfrm>
            <a:off x="666750" y="4152900"/>
            <a:ext cx="4108817" cy="369332"/>
          </a:xfrm>
          <a:prstGeom prst="rect">
            <a:avLst/>
          </a:prstGeom>
          <a:noFill/>
          <a:ln w="28575">
            <a:solidFill>
              <a:schemeClr val="accent1"/>
            </a:solidFill>
          </a:ln>
        </p:spPr>
        <p:txBody>
          <a:bodyPr wrap="none" rtlCol="0">
            <a:spAutoFit/>
          </a:bodyPr>
          <a:lstStyle/>
          <a:p>
            <a:r>
              <a:rPr lang="zh-CN" altLang="en-US" dirty="0"/>
              <a:t>解析：上楼的过程是克服自身重力做功</a:t>
            </a:r>
          </a:p>
        </p:txBody>
      </p:sp>
      <p:sp>
        <p:nvSpPr>
          <p:cNvPr id="18" name="TextBox 17"/>
          <p:cNvSpPr txBox="1"/>
          <p:nvPr/>
        </p:nvSpPr>
        <p:spPr>
          <a:xfrm>
            <a:off x="838200" y="4600575"/>
            <a:ext cx="6776214" cy="707886"/>
          </a:xfrm>
          <a:prstGeom prst="rect">
            <a:avLst/>
          </a:prstGeom>
          <a:noFill/>
        </p:spPr>
        <p:txBody>
          <a:bodyPr wrap="none" rtlCol="0">
            <a:spAutoFit/>
          </a:bodyPr>
          <a:lstStyle/>
          <a:p>
            <a:r>
              <a:rPr lang="zh-CN" altLang="en-US" sz="2000" b="1" dirty="0"/>
              <a:t>过程：</a:t>
            </a:r>
            <a:r>
              <a:rPr lang="zh-CN" altLang="en-US" sz="2000" dirty="0"/>
              <a:t>先估测爷爷的重力</a:t>
            </a:r>
            <a:r>
              <a:rPr lang="en-US" altLang="zh-CN" sz="2000" dirty="0">
                <a:latin typeface="+mn-ea"/>
              </a:rPr>
              <a:t>G</a:t>
            </a:r>
            <a:r>
              <a:rPr lang="zh-CN" altLang="en-US" sz="2000" baseline="-25000" dirty="0">
                <a:latin typeface="+mn-ea"/>
              </a:rPr>
              <a:t>爷爷</a:t>
            </a:r>
            <a:r>
              <a:rPr lang="en-US" altLang="zh-CN" sz="2000" dirty="0">
                <a:latin typeface="+mn-ea"/>
              </a:rPr>
              <a:t>=mg</a:t>
            </a:r>
            <a:r>
              <a:rPr lang="zh-CN" altLang="en-US" sz="2000" dirty="0">
                <a:latin typeface="+mn-ea"/>
              </a:rPr>
              <a:t>≈</a:t>
            </a:r>
            <a:r>
              <a:rPr lang="en-US" altLang="zh-CN" sz="2000" dirty="0">
                <a:latin typeface="+mn-ea"/>
              </a:rPr>
              <a:t>60kg</a:t>
            </a:r>
            <a:r>
              <a:rPr lang="en-US" sz="2000" dirty="0">
                <a:latin typeface="+mn-ea"/>
              </a:rPr>
              <a:t>ⅹ</a:t>
            </a:r>
            <a:r>
              <a:rPr lang="en-US" altLang="zh-CN" sz="2000" dirty="0">
                <a:latin typeface="+mn-ea"/>
              </a:rPr>
              <a:t>10N/kg</a:t>
            </a:r>
            <a:r>
              <a:rPr lang="zh-CN" altLang="en-US" sz="2000" dirty="0">
                <a:latin typeface="+mn-ea"/>
              </a:rPr>
              <a:t>≈</a:t>
            </a:r>
            <a:r>
              <a:rPr lang="en-US" altLang="zh-CN" sz="2000" dirty="0">
                <a:latin typeface="+mn-ea"/>
              </a:rPr>
              <a:t>600N</a:t>
            </a:r>
            <a:endParaRPr lang="zh-CN" altLang="en-US" sz="2000" dirty="0">
              <a:latin typeface="+mn-ea"/>
            </a:endParaRPr>
          </a:p>
          <a:p>
            <a:endParaRPr lang="zh-CN" altLang="en-US" sz="2000" dirty="0">
              <a:latin typeface="+mn-ea"/>
            </a:endParaRPr>
          </a:p>
        </p:txBody>
      </p:sp>
      <p:sp>
        <p:nvSpPr>
          <p:cNvPr id="19" name="TextBox 18"/>
          <p:cNvSpPr txBox="1"/>
          <p:nvPr/>
        </p:nvSpPr>
        <p:spPr>
          <a:xfrm>
            <a:off x="3657600" y="5048250"/>
            <a:ext cx="1887055" cy="400110"/>
          </a:xfrm>
          <a:prstGeom prst="rect">
            <a:avLst/>
          </a:prstGeom>
          <a:noFill/>
        </p:spPr>
        <p:txBody>
          <a:bodyPr wrap="none" rtlCol="0">
            <a:spAutoFit/>
          </a:bodyPr>
          <a:lstStyle/>
          <a:p>
            <a:r>
              <a:rPr lang="en-US" altLang="zh-CN" sz="2000" dirty="0"/>
              <a:t>S=5</a:t>
            </a:r>
            <a:r>
              <a:rPr lang="en-US" sz="2000" dirty="0"/>
              <a:t>ⅹ3m=15</a:t>
            </a:r>
            <a:r>
              <a:rPr lang="en-US" altLang="zh-CN" sz="2000" dirty="0"/>
              <a:t>m</a:t>
            </a:r>
            <a:endParaRPr lang="zh-CN" altLang="en-US" sz="2000" dirty="0"/>
          </a:p>
        </p:txBody>
      </p:sp>
      <p:sp>
        <p:nvSpPr>
          <p:cNvPr id="21" name="TextBox 20"/>
          <p:cNvSpPr txBox="1"/>
          <p:nvPr/>
        </p:nvSpPr>
        <p:spPr>
          <a:xfrm>
            <a:off x="5810250" y="2828925"/>
            <a:ext cx="1666875" cy="369332"/>
          </a:xfrm>
          <a:prstGeom prst="rect">
            <a:avLst/>
          </a:prstGeom>
          <a:solidFill>
            <a:srgbClr val="92D050"/>
          </a:solidFill>
        </p:spPr>
        <p:txBody>
          <a:bodyPr wrap="square" rtlCol="0">
            <a:spAutoFit/>
          </a:bodyPr>
          <a:lstStyle/>
          <a:p>
            <a:r>
              <a:rPr lang="zh-CN" altLang="en-US" b="1" dirty="0"/>
              <a:t>楼层高度为</a:t>
            </a:r>
            <a:r>
              <a:rPr lang="en-US" altLang="zh-CN" b="1" dirty="0"/>
              <a:t>3m</a:t>
            </a:r>
            <a:endParaRPr lang="zh-CN" altLang="en-US" b="1" dirty="0"/>
          </a:p>
        </p:txBody>
      </p:sp>
      <p:pic>
        <p:nvPicPr>
          <p:cNvPr id="1026" name="Picture 2"/>
          <p:cNvPicPr>
            <a:picLocks noChangeAspect="1" noChangeArrowheads="1"/>
          </p:cNvPicPr>
          <p:nvPr/>
        </p:nvPicPr>
        <p:blipFill>
          <a:blip r:embed="rId5" cstate="print"/>
          <a:srcRect l="54480" t="12401" r="13900" b="8943"/>
          <a:stretch>
            <a:fillRect/>
          </a:stretch>
        </p:blipFill>
        <p:spPr bwMode="auto">
          <a:xfrm rot="16200000">
            <a:off x="2615250" y="4852350"/>
            <a:ext cx="876300" cy="2906400"/>
          </a:xfrm>
          <a:prstGeom prst="rect">
            <a:avLst/>
          </a:prstGeom>
          <a:noFill/>
          <a:ln w="9525">
            <a:noFill/>
            <a:miter lim="800000"/>
            <a:headEnd/>
            <a:tailEnd/>
          </a:ln>
          <a:effectLst/>
        </p:spPr>
      </p:pic>
      <p:sp>
        <p:nvSpPr>
          <p:cNvPr id="23" name="TextBox 22"/>
          <p:cNvSpPr txBox="1"/>
          <p:nvPr/>
        </p:nvSpPr>
        <p:spPr>
          <a:xfrm>
            <a:off x="2209800" y="2876550"/>
            <a:ext cx="413896" cy="584775"/>
          </a:xfrm>
          <a:prstGeom prst="rect">
            <a:avLst/>
          </a:prstGeom>
          <a:noFill/>
        </p:spPr>
        <p:txBody>
          <a:bodyPr wrap="none" rtlCol="0">
            <a:spAutoFit/>
          </a:bodyPr>
          <a:lstStyle/>
          <a:p>
            <a:r>
              <a:rPr lang="en-US" altLang="zh-CN" sz="3200" dirty="0">
                <a:solidFill>
                  <a:srgbClr val="FF0000"/>
                </a:solidFill>
              </a:rPr>
              <a:t>B</a:t>
            </a:r>
            <a:endParaRPr lang="zh-CN" altLang="en-US"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8" grpId="0"/>
      <p:bldP spid="19" grpId="0"/>
      <p:bldP spid="21" grpId="0" animBg="1"/>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第三类</a:t>
            </a:r>
          </a:p>
        </p:txBody>
      </p:sp>
      <p:sp>
        <p:nvSpPr>
          <p:cNvPr id="4" name="TextBox 3"/>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5" name="TextBox 4"/>
          <p:cNvSpPr txBox="1"/>
          <p:nvPr/>
        </p:nvSpPr>
        <p:spPr>
          <a:xfrm>
            <a:off x="238125" y="161925"/>
            <a:ext cx="3480440"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压强</a:t>
            </a:r>
          </a:p>
        </p:txBody>
      </p:sp>
      <p:pic>
        <p:nvPicPr>
          <p:cNvPr id="6" name="Picture 3"/>
          <p:cNvPicPr>
            <a:picLocks noChangeAspect="1" noChangeArrowheads="1"/>
          </p:cNvPicPr>
          <p:nvPr/>
        </p:nvPicPr>
        <p:blipFill>
          <a:blip r:embed="rId2"/>
          <a:srcRect/>
          <a:stretch>
            <a:fillRect/>
          </a:stretch>
        </p:blipFill>
        <p:spPr bwMode="auto">
          <a:xfrm>
            <a:off x="3200400" y="1133475"/>
            <a:ext cx="476250" cy="438150"/>
          </a:xfrm>
          <a:prstGeom prst="rect">
            <a:avLst/>
          </a:prstGeom>
          <a:noFill/>
          <a:ln w="9525">
            <a:noFill/>
            <a:miter lim="800000"/>
            <a:headEnd/>
            <a:tailEnd/>
          </a:ln>
          <a:effectLst/>
        </p:spPr>
      </p:pic>
      <p:sp>
        <p:nvSpPr>
          <p:cNvPr id="54273" name="Rectangle 1"/>
          <p:cNvSpPr>
            <a:spLocks noChangeArrowheads="1"/>
          </p:cNvSpPr>
          <p:nvPr/>
        </p:nvSpPr>
        <p:spPr bwMode="auto">
          <a:xfrm>
            <a:off x="457200" y="1714500"/>
            <a:ext cx="11163300" cy="132343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66675" fontAlgn="base">
              <a:spcBef>
                <a:spcPct val="0"/>
              </a:spcBef>
              <a:spcAft>
                <a:spcPct val="0"/>
              </a:spcAft>
              <a:tabLst>
                <a:tab pos="19050" algn="l"/>
                <a:tab pos="1428750" algn="l"/>
                <a:tab pos="2635250" algn="l"/>
                <a:tab pos="3841750" algn="l"/>
              </a:tabLst>
            </a:pPr>
            <a:r>
              <a:rPr lang="zh-CN" altLang="en-US" sz="2000" b="1" dirty="0">
                <a:latin typeface="仿宋" pitchFamily="49" charset="-122"/>
                <a:ea typeface="仿宋" pitchFamily="49" charset="-122"/>
                <a:cs typeface="Calibri" pitchFamily="34" charset="0"/>
              </a:rPr>
              <a:t>例</a:t>
            </a:r>
            <a:r>
              <a:rPr lang="en-US" altLang="zh-CN" sz="2000" b="1" dirty="0">
                <a:latin typeface="仿宋" pitchFamily="49" charset="-122"/>
                <a:ea typeface="仿宋" pitchFamily="49" charset="-122"/>
                <a:cs typeface="Calibri" pitchFamily="34" charset="0"/>
              </a:rPr>
              <a:t>1</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lang="zh-CN" altLang="en-US" sz="2000" b="1" dirty="0">
                <a:latin typeface="仿宋" pitchFamily="49" charset="-122"/>
                <a:ea typeface="仿宋" pitchFamily="49" charset="-122"/>
                <a:cs typeface="Calibri" pitchFamily="34" charset="0"/>
              </a:rPr>
              <a:t>（</a:t>
            </a:r>
            <a:r>
              <a:rPr lang="en-US" altLang="zh-CN" sz="2000" b="1" dirty="0">
                <a:latin typeface="仿宋" pitchFamily="49" charset="-122"/>
                <a:ea typeface="仿宋" pitchFamily="49" charset="-122"/>
                <a:cs typeface="Calibri" pitchFamily="34" charset="0"/>
              </a:rPr>
              <a:t>2015</a:t>
            </a:r>
            <a:r>
              <a:rPr lang="zh-CN" altLang="en-US" sz="2000" b="1" dirty="0">
                <a:latin typeface="仿宋" pitchFamily="49" charset="-122"/>
                <a:ea typeface="仿宋" pitchFamily="49" charset="-122"/>
                <a:cs typeface="Calibri" pitchFamily="34" charset="0"/>
              </a:rPr>
              <a:t>结课）</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你所使用的初三物理课本平放在课桌中央上时，此时课本对桌面的压强约为（     ） </a:t>
            </a:r>
            <a:endParaRPr kumimoji="0" lang="zh-CN" altLang="en-US"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66675" algn="l" defTabSz="914400" rtl="0" eaLnBrk="0" fontAlgn="base" latinLnBrk="0" hangingPunct="0">
              <a:lnSpc>
                <a:spcPct val="100000"/>
              </a:lnSpc>
              <a:spcBef>
                <a:spcPct val="0"/>
              </a:spcBef>
              <a:spcAft>
                <a:spcPct val="0"/>
              </a:spcAft>
              <a:buClrTx/>
              <a:buSzTx/>
              <a:buFontTx/>
              <a:buNone/>
              <a:tabLst>
                <a:tab pos="19050" algn="l"/>
                <a:tab pos="1428750" algn="l"/>
                <a:tab pos="2635250" algn="l"/>
                <a:tab pos="3841750" algn="l"/>
              </a:tabLst>
            </a:pP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 </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6 Pa</a:t>
            </a:r>
            <a:r>
              <a:rPr lang="en-US" altLang="zh-CN" sz="2000" b="1" dirty="0">
                <a:latin typeface="仿宋" pitchFamily="49" charset="-122"/>
                <a:ea typeface="仿宋" pitchFamily="49" charset="-122"/>
                <a:cs typeface="Calibri" pitchFamily="34" charset="0"/>
              </a:rPr>
              <a:t>               </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B</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60 Pa</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a:p>
            <a:pPr marL="0" marR="0" lvl="0" indent="66675" algn="l" defTabSz="914400" rtl="0" eaLnBrk="0" fontAlgn="base" latinLnBrk="0" hangingPunct="0">
              <a:lnSpc>
                <a:spcPct val="100000"/>
              </a:lnSpc>
              <a:spcBef>
                <a:spcPct val="0"/>
              </a:spcBef>
              <a:spcAft>
                <a:spcPct val="0"/>
              </a:spcAft>
              <a:buClrTx/>
              <a:buSzTx/>
              <a:buFontTx/>
              <a:buNone/>
              <a:tabLst>
                <a:tab pos="19050" algn="l"/>
                <a:tab pos="1428750" algn="l"/>
                <a:tab pos="2635250" algn="l"/>
                <a:tab pos="3841750" algn="l"/>
              </a:tabLst>
            </a:pP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 C</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600 Pa</a:t>
            </a:r>
            <a:r>
              <a:rPr kumimoji="0" lang="en-US" altLang="zh-CN" sz="2000" b="1" i="0" u="none" strike="noStrike" cap="none" normalizeH="0" baseline="0" dirty="0">
                <a:ln>
                  <a:noFill/>
                </a:ln>
                <a:solidFill>
                  <a:srgbClr val="FF0000"/>
                </a:solidFill>
                <a:effectLst/>
                <a:latin typeface="仿宋" pitchFamily="49" charset="-122"/>
                <a:ea typeface="仿宋" pitchFamily="49" charset="-122"/>
                <a:cs typeface="Calibri" pitchFamily="34" charset="0"/>
              </a:rPr>
              <a:t> </a:t>
            </a:r>
            <a:r>
              <a:rPr lang="en-US" altLang="zh-CN" sz="2000" b="1" dirty="0">
                <a:latin typeface="仿宋" pitchFamily="49" charset="-122"/>
                <a:ea typeface="仿宋" pitchFamily="49" charset="-122"/>
                <a:cs typeface="Calibri" pitchFamily="34" charset="0"/>
              </a:rPr>
              <a:t>            </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D</a:t>
            </a:r>
            <a:r>
              <a:rPr kumimoji="0" lang="zh-CN" altLang="en-US"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a:t>
            </a:r>
            <a:r>
              <a:rPr kumimoji="0" lang="en-US" altLang="zh-CN" sz="2000" b="1" i="0" u="none" strike="noStrike" cap="none" normalizeH="0" baseline="0" dirty="0">
                <a:ln>
                  <a:noFill/>
                </a:ln>
                <a:solidFill>
                  <a:schemeClr val="tx1"/>
                </a:solidFill>
                <a:effectLst/>
                <a:latin typeface="仿宋" pitchFamily="49" charset="-122"/>
                <a:ea typeface="仿宋" pitchFamily="49" charset="-122"/>
                <a:cs typeface="Calibri" pitchFamily="34" charset="0"/>
              </a:rPr>
              <a:t>6000 Pa </a:t>
            </a:r>
            <a:endParaRPr kumimoji="0" lang="en-US" altLang="zh-CN" sz="2000" b="1" i="0" u="none" strike="noStrike" cap="none" normalizeH="0" baseline="0" dirty="0">
              <a:ln>
                <a:noFill/>
              </a:ln>
              <a:solidFill>
                <a:schemeClr val="tx1"/>
              </a:solidFill>
              <a:effectLst/>
              <a:latin typeface="仿宋" pitchFamily="49" charset="-122"/>
              <a:ea typeface="仿宋" pitchFamily="49" charset="-122"/>
              <a:cs typeface="宋体" pitchFamily="2" charset="-122"/>
            </a:endParaRPr>
          </a:p>
        </p:txBody>
      </p:sp>
      <p:pic>
        <p:nvPicPr>
          <p:cNvPr id="54277" name="Picture 5" descr="https://timgsa.baidu.com/timg?image&amp;quality=80&amp;size=b9999_10000&amp;sec=1582995568569&amp;di=531504993846330250f9150502ce6b19&amp;imgtype=jpg&amp;src=http%3A%2F%2Fimg3.imgtn.bdimg.com%2Fit%2Fu%3D3288479288%2C1261840671%26fm%3D214%26gp%3D0.jpg"/>
          <p:cNvPicPr>
            <a:picLocks noChangeAspect="1" noChangeArrowheads="1"/>
          </p:cNvPicPr>
          <p:nvPr/>
        </p:nvPicPr>
        <p:blipFill>
          <a:blip r:embed="rId3" cstate="print"/>
          <a:srcRect/>
          <a:stretch>
            <a:fillRect/>
          </a:stretch>
        </p:blipFill>
        <p:spPr bwMode="auto">
          <a:xfrm>
            <a:off x="6994525" y="2276475"/>
            <a:ext cx="1778000" cy="1778000"/>
          </a:xfrm>
          <a:prstGeom prst="rect">
            <a:avLst/>
          </a:prstGeom>
          <a:noFill/>
        </p:spPr>
      </p:pic>
      <p:grpSp>
        <p:nvGrpSpPr>
          <p:cNvPr id="25" name="组合 24"/>
          <p:cNvGrpSpPr/>
          <p:nvPr/>
        </p:nvGrpSpPr>
        <p:grpSpPr>
          <a:xfrm>
            <a:off x="8572500" y="2276474"/>
            <a:ext cx="793435" cy="1790702"/>
            <a:chOff x="8572500" y="2276474"/>
            <a:chExt cx="793435" cy="1790702"/>
          </a:xfrm>
        </p:grpSpPr>
        <p:cxnSp>
          <p:nvCxnSpPr>
            <p:cNvPr id="11" name="直接连接符 10"/>
            <p:cNvCxnSpPr/>
            <p:nvPr/>
          </p:nvCxnSpPr>
          <p:spPr>
            <a:xfrm>
              <a:off x="8572500" y="2276475"/>
              <a:ext cx="333375" cy="1588"/>
            </a:xfrm>
            <a:prstGeom prst="line">
              <a:avLst/>
            </a:prstGeom>
          </p:spPr>
          <p:style>
            <a:lnRef idx="3">
              <a:schemeClr val="dk1"/>
            </a:lnRef>
            <a:fillRef idx="0">
              <a:schemeClr val="dk1"/>
            </a:fillRef>
            <a:effectRef idx="2">
              <a:schemeClr val="dk1"/>
            </a:effectRef>
            <a:fontRef idx="minor">
              <a:schemeClr val="tx1"/>
            </a:fontRef>
          </p:style>
        </p:cxnSp>
        <p:cxnSp>
          <p:nvCxnSpPr>
            <p:cNvPr id="13" name="直接连接符 12"/>
            <p:cNvCxnSpPr/>
            <p:nvPr/>
          </p:nvCxnSpPr>
          <p:spPr>
            <a:xfrm flipV="1">
              <a:off x="8610600" y="4067175"/>
              <a:ext cx="342900" cy="1"/>
            </a:xfrm>
            <a:prstGeom prst="line">
              <a:avLst/>
            </a:prstGeom>
          </p:spPr>
          <p:style>
            <a:lnRef idx="3">
              <a:schemeClr val="dk1"/>
            </a:lnRef>
            <a:fillRef idx="0">
              <a:schemeClr val="dk1"/>
            </a:fillRef>
            <a:effectRef idx="2">
              <a:schemeClr val="dk1"/>
            </a:effectRef>
            <a:fontRef idx="minor">
              <a:schemeClr val="tx1"/>
            </a:fontRef>
          </p:style>
        </p:cxnSp>
        <p:cxnSp>
          <p:nvCxnSpPr>
            <p:cNvPr id="16" name="直接箭头连接符 15"/>
            <p:cNvCxnSpPr/>
            <p:nvPr/>
          </p:nvCxnSpPr>
          <p:spPr>
            <a:xfrm rot="16200000" flipH="1">
              <a:off x="8510588" y="2576511"/>
              <a:ext cx="609599" cy="9525"/>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7" name="直接箭头连接符 16"/>
            <p:cNvCxnSpPr/>
            <p:nvPr/>
          </p:nvCxnSpPr>
          <p:spPr>
            <a:xfrm rot="16200000" flipH="1">
              <a:off x="8520114" y="3729038"/>
              <a:ext cx="657222" cy="19051"/>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8610600" y="2990850"/>
              <a:ext cx="755335" cy="369332"/>
            </a:xfrm>
            <a:prstGeom prst="rect">
              <a:avLst/>
            </a:prstGeom>
            <a:noFill/>
          </p:spPr>
          <p:txBody>
            <a:bodyPr wrap="none" rtlCol="0">
              <a:spAutoFit/>
            </a:bodyPr>
            <a:lstStyle/>
            <a:p>
              <a:r>
                <a:rPr lang="en-US" altLang="zh-CN" b="1" dirty="0"/>
                <a:t>26cm</a:t>
              </a:r>
              <a:endParaRPr lang="zh-CN" altLang="en-US" b="1" dirty="0"/>
            </a:p>
          </p:txBody>
        </p:sp>
      </p:grpSp>
      <p:grpSp>
        <p:nvGrpSpPr>
          <p:cNvPr id="40" name="组合 39"/>
          <p:cNvGrpSpPr/>
          <p:nvPr/>
        </p:nvGrpSpPr>
        <p:grpSpPr>
          <a:xfrm>
            <a:off x="7238999" y="4048125"/>
            <a:ext cx="1304926" cy="369332"/>
            <a:chOff x="7238999" y="4048125"/>
            <a:chExt cx="1304926" cy="369332"/>
          </a:xfrm>
        </p:grpSpPr>
        <p:cxnSp>
          <p:nvCxnSpPr>
            <p:cNvPr id="27" name="直接连接符 26"/>
            <p:cNvCxnSpPr/>
            <p:nvPr/>
          </p:nvCxnSpPr>
          <p:spPr>
            <a:xfrm rot="16200000" flipH="1">
              <a:off x="7091362" y="4224337"/>
              <a:ext cx="304800" cy="9525"/>
            </a:xfrm>
            <a:prstGeom prst="line">
              <a:avLst/>
            </a:prstGeom>
          </p:spPr>
          <p:style>
            <a:lnRef idx="3">
              <a:schemeClr val="dk1"/>
            </a:lnRef>
            <a:fillRef idx="0">
              <a:schemeClr val="dk1"/>
            </a:fillRef>
            <a:effectRef idx="2">
              <a:schemeClr val="dk1"/>
            </a:effectRef>
            <a:fontRef idx="minor">
              <a:schemeClr val="tx1"/>
            </a:fontRef>
          </p:style>
        </p:cxnSp>
        <p:cxnSp>
          <p:nvCxnSpPr>
            <p:cNvPr id="28" name="直接连接符 27"/>
            <p:cNvCxnSpPr/>
            <p:nvPr/>
          </p:nvCxnSpPr>
          <p:spPr>
            <a:xfrm rot="16200000" flipH="1">
              <a:off x="8386763" y="4205288"/>
              <a:ext cx="304800" cy="9525"/>
            </a:xfrm>
            <a:prstGeom prst="line">
              <a:avLst/>
            </a:prstGeom>
          </p:spPr>
          <p:style>
            <a:lnRef idx="3">
              <a:schemeClr val="dk1"/>
            </a:lnRef>
            <a:fillRef idx="0">
              <a:schemeClr val="dk1"/>
            </a:fillRef>
            <a:effectRef idx="2">
              <a:schemeClr val="dk1"/>
            </a:effectRef>
            <a:fontRef idx="minor">
              <a:schemeClr val="tx1"/>
            </a:fontRef>
          </p:style>
        </p:cxnSp>
        <p:cxnSp>
          <p:nvCxnSpPr>
            <p:cNvPr id="30" name="直接箭头连接符 29"/>
            <p:cNvCxnSpPr/>
            <p:nvPr/>
          </p:nvCxnSpPr>
          <p:spPr>
            <a:xfrm>
              <a:off x="7248525" y="4210050"/>
              <a:ext cx="361950" cy="28575"/>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31" name="直接箭头连接符 30"/>
            <p:cNvCxnSpPr/>
            <p:nvPr/>
          </p:nvCxnSpPr>
          <p:spPr>
            <a:xfrm flipV="1">
              <a:off x="8105775" y="4238625"/>
              <a:ext cx="419100" cy="9525"/>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32" name="TextBox 31"/>
            <p:cNvSpPr txBox="1"/>
            <p:nvPr/>
          </p:nvSpPr>
          <p:spPr>
            <a:xfrm>
              <a:off x="7496175" y="4048125"/>
              <a:ext cx="755335" cy="369332"/>
            </a:xfrm>
            <a:prstGeom prst="rect">
              <a:avLst/>
            </a:prstGeom>
            <a:noFill/>
          </p:spPr>
          <p:txBody>
            <a:bodyPr wrap="none" rtlCol="0">
              <a:spAutoFit/>
            </a:bodyPr>
            <a:lstStyle/>
            <a:p>
              <a:r>
                <a:rPr lang="en-US" altLang="zh-CN" b="1" dirty="0"/>
                <a:t>18cm</a:t>
              </a:r>
              <a:endParaRPr lang="zh-CN" altLang="en-US" b="1" dirty="0"/>
            </a:p>
          </p:txBody>
        </p:sp>
      </p:grpSp>
      <p:sp>
        <p:nvSpPr>
          <p:cNvPr id="41" name="TextBox 40"/>
          <p:cNvSpPr txBox="1"/>
          <p:nvPr/>
        </p:nvSpPr>
        <p:spPr>
          <a:xfrm>
            <a:off x="428625" y="3333750"/>
            <a:ext cx="4801314" cy="646331"/>
          </a:xfrm>
          <a:prstGeom prst="rect">
            <a:avLst/>
          </a:prstGeom>
          <a:noFill/>
          <a:ln w="28575">
            <a:solidFill>
              <a:schemeClr val="accent1"/>
            </a:solidFill>
          </a:ln>
        </p:spPr>
        <p:txBody>
          <a:bodyPr wrap="none" rtlCol="0">
            <a:spAutoFit/>
          </a:bodyPr>
          <a:lstStyle/>
          <a:p>
            <a:r>
              <a:rPr lang="zh-CN" altLang="en-US" dirty="0"/>
              <a:t>解析：课本对桌面的压力大小等于自身重力。</a:t>
            </a:r>
            <a:endParaRPr lang="en-US" altLang="zh-CN" dirty="0"/>
          </a:p>
          <a:p>
            <a:r>
              <a:rPr lang="zh-CN" altLang="en-US" dirty="0"/>
              <a:t>           受力面积等于课本的面积</a:t>
            </a:r>
          </a:p>
        </p:txBody>
      </p:sp>
      <p:pic>
        <p:nvPicPr>
          <p:cNvPr id="54279" name="Picture 7"/>
          <p:cNvPicPr>
            <a:picLocks noChangeAspect="1" noChangeArrowheads="1"/>
          </p:cNvPicPr>
          <p:nvPr/>
        </p:nvPicPr>
        <p:blipFill>
          <a:blip r:embed="rId4" cstate="print"/>
          <a:srcRect l="19400" t="26367" r="29153" b="45337"/>
          <a:stretch>
            <a:fillRect/>
          </a:stretch>
        </p:blipFill>
        <p:spPr bwMode="auto">
          <a:xfrm>
            <a:off x="4724400" y="914400"/>
            <a:ext cx="1143000" cy="838200"/>
          </a:xfrm>
          <a:prstGeom prst="rect">
            <a:avLst/>
          </a:prstGeom>
          <a:noFill/>
          <a:ln w="9525">
            <a:noFill/>
            <a:miter lim="800000"/>
            <a:headEnd/>
            <a:tailEnd/>
          </a:ln>
          <a:effectLst/>
        </p:spPr>
      </p:pic>
      <p:sp>
        <p:nvSpPr>
          <p:cNvPr id="45" name="矩形 44"/>
          <p:cNvSpPr/>
          <p:nvPr/>
        </p:nvSpPr>
        <p:spPr>
          <a:xfrm>
            <a:off x="6162674" y="1010335"/>
            <a:ext cx="2466975" cy="707886"/>
          </a:xfrm>
          <a:prstGeom prst="rect">
            <a:avLst/>
          </a:prstGeom>
          <a:solidFill>
            <a:srgbClr val="92D050"/>
          </a:solidFill>
        </p:spPr>
        <p:txBody>
          <a:bodyPr wrap="square">
            <a:spAutoFit/>
          </a:bodyPr>
          <a:lstStyle/>
          <a:p>
            <a:r>
              <a:rPr lang="en-US" altLang="zh-CN" sz="2000" b="1" dirty="0">
                <a:latin typeface="仿宋" pitchFamily="49" charset="-122"/>
                <a:ea typeface="仿宋" pitchFamily="49" charset="-122"/>
              </a:rPr>
              <a:t>F</a:t>
            </a:r>
            <a:r>
              <a:rPr lang="zh-CN" altLang="en-US" sz="2000" b="1" dirty="0">
                <a:latin typeface="仿宋" pitchFamily="49" charset="-122"/>
                <a:ea typeface="仿宋" pitchFamily="49" charset="-122"/>
              </a:rPr>
              <a:t>：压力 （</a:t>
            </a:r>
            <a:r>
              <a:rPr lang="en-US" altLang="zh-CN" sz="2000" b="1" dirty="0">
                <a:latin typeface="仿宋" pitchFamily="49" charset="-122"/>
                <a:ea typeface="仿宋" pitchFamily="49" charset="-122"/>
              </a:rPr>
              <a:t>N</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a:p>
            <a:r>
              <a:rPr lang="en-US" altLang="zh-CN" sz="2000" b="1" dirty="0">
                <a:latin typeface="仿宋" pitchFamily="49" charset="-122"/>
                <a:ea typeface="仿宋" pitchFamily="49" charset="-122"/>
              </a:rPr>
              <a:t>S </a:t>
            </a:r>
            <a:r>
              <a:rPr lang="zh-CN" altLang="en-US" sz="2000" b="1" dirty="0">
                <a:latin typeface="仿宋" pitchFamily="49" charset="-122"/>
                <a:ea typeface="仿宋" pitchFamily="49" charset="-122"/>
              </a:rPr>
              <a:t>：受力面积（</a:t>
            </a:r>
            <a:r>
              <a:rPr lang="en-US" altLang="zh-CN" sz="2000" b="1" dirty="0">
                <a:latin typeface="仿宋" pitchFamily="49" charset="-122"/>
                <a:ea typeface="仿宋" pitchFamily="49" charset="-122"/>
              </a:rPr>
              <a:t>m</a:t>
            </a:r>
            <a:r>
              <a:rPr lang="en-US" altLang="zh-CN" sz="2000" b="1" baseline="30000" dirty="0">
                <a:latin typeface="仿宋" pitchFamily="49" charset="-122"/>
                <a:ea typeface="仿宋" pitchFamily="49" charset="-122"/>
              </a:rPr>
              <a:t>2</a:t>
            </a:r>
            <a:r>
              <a:rPr lang="zh-CN" altLang="en-US" sz="2000" b="1" dirty="0">
                <a:latin typeface="仿宋" pitchFamily="49" charset="-122"/>
                <a:ea typeface="仿宋" pitchFamily="49" charset="-122"/>
              </a:rPr>
              <a:t>）</a:t>
            </a:r>
            <a:endParaRPr lang="en-US" altLang="zh-CN" sz="2000" b="1" dirty="0">
              <a:latin typeface="仿宋" pitchFamily="49" charset="-122"/>
              <a:ea typeface="仿宋" pitchFamily="49" charset="-122"/>
            </a:endParaRPr>
          </a:p>
        </p:txBody>
      </p:sp>
      <p:sp>
        <p:nvSpPr>
          <p:cNvPr id="46" name="TextBox 45"/>
          <p:cNvSpPr txBox="1"/>
          <p:nvPr/>
        </p:nvSpPr>
        <p:spPr>
          <a:xfrm>
            <a:off x="342900" y="4152900"/>
            <a:ext cx="877163" cy="369332"/>
          </a:xfrm>
          <a:prstGeom prst="rect">
            <a:avLst/>
          </a:prstGeom>
          <a:noFill/>
        </p:spPr>
        <p:txBody>
          <a:bodyPr wrap="none" rtlCol="0">
            <a:spAutoFit/>
          </a:bodyPr>
          <a:lstStyle/>
          <a:p>
            <a:r>
              <a:rPr lang="zh-CN" altLang="en-US" b="1" dirty="0"/>
              <a:t>过程：</a:t>
            </a:r>
          </a:p>
        </p:txBody>
      </p:sp>
      <p:sp>
        <p:nvSpPr>
          <p:cNvPr id="49" name="TextBox 48"/>
          <p:cNvSpPr txBox="1"/>
          <p:nvPr/>
        </p:nvSpPr>
        <p:spPr>
          <a:xfrm>
            <a:off x="6162675" y="2609850"/>
            <a:ext cx="942975" cy="646331"/>
          </a:xfrm>
          <a:prstGeom prst="rect">
            <a:avLst/>
          </a:prstGeom>
          <a:noFill/>
        </p:spPr>
        <p:txBody>
          <a:bodyPr wrap="square" rtlCol="0">
            <a:spAutoFit/>
          </a:bodyPr>
          <a:lstStyle/>
          <a:p>
            <a:r>
              <a:rPr lang="zh-CN" altLang="en-US" dirty="0"/>
              <a:t>质量约为</a:t>
            </a:r>
            <a:r>
              <a:rPr lang="en-US" altLang="zh-CN" dirty="0"/>
              <a:t>400g</a:t>
            </a:r>
            <a:endParaRPr lang="zh-CN" altLang="en-US" dirty="0"/>
          </a:p>
        </p:txBody>
      </p:sp>
      <p:sp>
        <p:nvSpPr>
          <p:cNvPr id="50" name="TextBox 49"/>
          <p:cNvSpPr txBox="1"/>
          <p:nvPr/>
        </p:nvSpPr>
        <p:spPr>
          <a:xfrm>
            <a:off x="1152525" y="4191000"/>
            <a:ext cx="2545890" cy="646331"/>
          </a:xfrm>
          <a:prstGeom prst="rect">
            <a:avLst/>
          </a:prstGeom>
          <a:noFill/>
        </p:spPr>
        <p:txBody>
          <a:bodyPr wrap="none" rtlCol="0">
            <a:spAutoFit/>
          </a:bodyPr>
          <a:lstStyle/>
          <a:p>
            <a:r>
              <a:rPr lang="en-US" altLang="zh-CN" dirty="0"/>
              <a:t>S=</a:t>
            </a:r>
            <a:r>
              <a:rPr lang="en-US" altLang="zh-CN" dirty="0" err="1"/>
              <a:t>ab</a:t>
            </a:r>
            <a:r>
              <a:rPr lang="zh-CN" altLang="en-US" dirty="0"/>
              <a:t>≈</a:t>
            </a:r>
            <a:r>
              <a:rPr lang="en-US" altLang="zh-CN" dirty="0"/>
              <a:t>25cmⅹ20cm</a:t>
            </a:r>
            <a:r>
              <a:rPr lang="zh-CN" altLang="en-US" dirty="0"/>
              <a:t>≈</a:t>
            </a:r>
            <a:r>
              <a:rPr lang="en-US" altLang="zh-CN" dirty="0"/>
              <a:t> </a:t>
            </a:r>
          </a:p>
          <a:p>
            <a:endParaRPr lang="zh-CN" altLang="en-US" dirty="0"/>
          </a:p>
        </p:txBody>
      </p:sp>
      <p:sp>
        <p:nvSpPr>
          <p:cNvPr id="51" name="TextBox 50"/>
          <p:cNvSpPr txBox="1"/>
          <p:nvPr/>
        </p:nvSpPr>
        <p:spPr>
          <a:xfrm>
            <a:off x="3505200" y="4191000"/>
            <a:ext cx="930063" cy="369332"/>
          </a:xfrm>
          <a:prstGeom prst="rect">
            <a:avLst/>
          </a:prstGeom>
          <a:noFill/>
        </p:spPr>
        <p:txBody>
          <a:bodyPr wrap="none" rtlCol="0">
            <a:spAutoFit/>
          </a:bodyPr>
          <a:lstStyle/>
          <a:p>
            <a:r>
              <a:rPr lang="en-US" altLang="zh-CN" dirty="0"/>
              <a:t>500cm</a:t>
            </a:r>
            <a:r>
              <a:rPr lang="en-US" altLang="zh-CN" baseline="30000" dirty="0"/>
              <a:t>2</a:t>
            </a:r>
            <a:endParaRPr lang="zh-CN" altLang="en-US" baseline="30000" dirty="0"/>
          </a:p>
        </p:txBody>
      </p:sp>
      <p:sp>
        <p:nvSpPr>
          <p:cNvPr id="52" name="TextBox 51"/>
          <p:cNvSpPr txBox="1"/>
          <p:nvPr/>
        </p:nvSpPr>
        <p:spPr>
          <a:xfrm>
            <a:off x="4991100" y="4152899"/>
            <a:ext cx="1247775" cy="400110"/>
          </a:xfrm>
          <a:prstGeom prst="rect">
            <a:avLst/>
          </a:prstGeom>
          <a:solidFill>
            <a:srgbClr val="FF0000"/>
          </a:solidFill>
        </p:spPr>
        <p:txBody>
          <a:bodyPr wrap="square" rtlCol="0">
            <a:spAutoFit/>
          </a:bodyPr>
          <a:lstStyle/>
          <a:p>
            <a:r>
              <a:rPr lang="zh-CN" altLang="en-US" sz="2000" b="1" dirty="0">
                <a:latin typeface="仿宋" pitchFamily="49" charset="-122"/>
                <a:ea typeface="仿宋" pitchFamily="49" charset="-122"/>
              </a:rPr>
              <a:t>注意单位</a:t>
            </a:r>
          </a:p>
        </p:txBody>
      </p:sp>
      <p:grpSp>
        <p:nvGrpSpPr>
          <p:cNvPr id="36" name="组合 35"/>
          <p:cNvGrpSpPr/>
          <p:nvPr/>
        </p:nvGrpSpPr>
        <p:grpSpPr>
          <a:xfrm>
            <a:off x="3276600" y="4552950"/>
            <a:ext cx="1612942" cy="683657"/>
            <a:chOff x="3276600" y="4552950"/>
            <a:chExt cx="1612942" cy="683657"/>
          </a:xfrm>
        </p:grpSpPr>
        <p:sp>
          <p:nvSpPr>
            <p:cNvPr id="53" name="TextBox 52"/>
            <p:cNvSpPr txBox="1"/>
            <p:nvPr/>
          </p:nvSpPr>
          <p:spPr>
            <a:xfrm>
              <a:off x="3276600" y="4552950"/>
              <a:ext cx="1612942" cy="646331"/>
            </a:xfrm>
            <a:prstGeom prst="rect">
              <a:avLst/>
            </a:prstGeom>
            <a:noFill/>
          </p:spPr>
          <p:txBody>
            <a:bodyPr wrap="none" rtlCol="0">
              <a:spAutoFit/>
            </a:bodyPr>
            <a:lstStyle/>
            <a:p>
              <a:r>
                <a:rPr lang="en-US" altLang="zh-CN" dirty="0"/>
                <a:t>=500ⅹ10</a:t>
              </a:r>
              <a:r>
                <a:rPr lang="en-US" altLang="zh-CN" baseline="30000" dirty="0"/>
                <a:t>-4</a:t>
              </a:r>
              <a:r>
                <a:rPr lang="en-US" altLang="zh-CN" dirty="0"/>
                <a:t>m</a:t>
              </a:r>
              <a:r>
                <a:rPr lang="en-US" altLang="zh-CN" baseline="30000" dirty="0"/>
                <a:t>2</a:t>
              </a:r>
            </a:p>
            <a:p>
              <a:endParaRPr lang="zh-CN" altLang="en-US" dirty="0"/>
            </a:p>
          </p:txBody>
        </p:sp>
        <p:sp>
          <p:nvSpPr>
            <p:cNvPr id="54" name="TextBox 53"/>
            <p:cNvSpPr txBox="1"/>
            <p:nvPr/>
          </p:nvSpPr>
          <p:spPr>
            <a:xfrm>
              <a:off x="3305175" y="4867275"/>
              <a:ext cx="1369286" cy="369332"/>
            </a:xfrm>
            <a:prstGeom prst="rect">
              <a:avLst/>
            </a:prstGeom>
            <a:noFill/>
          </p:spPr>
          <p:txBody>
            <a:bodyPr wrap="none" rtlCol="0">
              <a:spAutoFit/>
            </a:bodyPr>
            <a:lstStyle/>
            <a:p>
              <a:r>
                <a:rPr lang="en-US" altLang="zh-CN" dirty="0">
                  <a:solidFill>
                    <a:srgbClr val="FF0000"/>
                  </a:solidFill>
                </a:rPr>
                <a:t>=5ⅹ10</a:t>
              </a:r>
              <a:r>
                <a:rPr lang="en-US" altLang="zh-CN" baseline="30000" dirty="0">
                  <a:solidFill>
                    <a:srgbClr val="FF0000"/>
                  </a:solidFill>
                </a:rPr>
                <a:t>-2</a:t>
              </a:r>
              <a:r>
                <a:rPr lang="en-US" altLang="zh-CN" dirty="0">
                  <a:solidFill>
                    <a:srgbClr val="FF0000"/>
                  </a:solidFill>
                </a:rPr>
                <a:t>m</a:t>
              </a:r>
              <a:r>
                <a:rPr lang="en-US" altLang="zh-CN" baseline="30000" dirty="0">
                  <a:solidFill>
                    <a:srgbClr val="FF0000"/>
                  </a:solidFill>
                </a:rPr>
                <a:t>2</a:t>
              </a:r>
              <a:endParaRPr lang="zh-CN" altLang="en-US" dirty="0">
                <a:solidFill>
                  <a:srgbClr val="FF0000"/>
                </a:solidFill>
              </a:endParaRPr>
            </a:p>
          </p:txBody>
        </p:sp>
      </p:grpSp>
      <p:sp>
        <p:nvSpPr>
          <p:cNvPr id="55" name="TextBox 54"/>
          <p:cNvSpPr txBox="1"/>
          <p:nvPr/>
        </p:nvSpPr>
        <p:spPr>
          <a:xfrm>
            <a:off x="1152525" y="5191125"/>
            <a:ext cx="3895618" cy="369332"/>
          </a:xfrm>
          <a:prstGeom prst="rect">
            <a:avLst/>
          </a:prstGeom>
          <a:noFill/>
        </p:spPr>
        <p:txBody>
          <a:bodyPr wrap="none" rtlCol="0">
            <a:spAutoFit/>
          </a:bodyPr>
          <a:lstStyle/>
          <a:p>
            <a:r>
              <a:rPr lang="en-US" altLang="zh-CN" dirty="0"/>
              <a:t>F=G=mg=</a:t>
            </a:r>
            <a:r>
              <a:rPr lang="en-US" altLang="zh-CN" dirty="0">
                <a:solidFill>
                  <a:srgbClr val="FF0000"/>
                </a:solidFill>
              </a:rPr>
              <a:t>400ⅹ10</a:t>
            </a:r>
            <a:r>
              <a:rPr lang="en-US" altLang="zh-CN" baseline="30000" dirty="0">
                <a:solidFill>
                  <a:srgbClr val="FF0000"/>
                </a:solidFill>
              </a:rPr>
              <a:t>-3</a:t>
            </a:r>
            <a:r>
              <a:rPr lang="en-US" altLang="zh-CN" dirty="0">
                <a:solidFill>
                  <a:srgbClr val="FF0000"/>
                </a:solidFill>
              </a:rPr>
              <a:t>kg</a:t>
            </a:r>
            <a:r>
              <a:rPr lang="en-US" altLang="zh-CN" dirty="0"/>
              <a:t>ⅹ10N/kg=4N</a:t>
            </a:r>
            <a:endParaRPr lang="zh-CN" altLang="en-US" dirty="0"/>
          </a:p>
        </p:txBody>
      </p:sp>
      <p:sp>
        <p:nvSpPr>
          <p:cNvPr id="56" name="TextBox 55"/>
          <p:cNvSpPr txBox="1"/>
          <p:nvPr/>
        </p:nvSpPr>
        <p:spPr>
          <a:xfrm>
            <a:off x="1162049" y="5620345"/>
            <a:ext cx="3000375" cy="1200329"/>
          </a:xfrm>
          <a:prstGeom prst="rect">
            <a:avLst/>
          </a:prstGeom>
          <a:noFill/>
        </p:spPr>
        <p:txBody>
          <a:bodyPr wrap="square" rtlCol="0">
            <a:spAutoFit/>
          </a:bodyPr>
          <a:lstStyle/>
          <a:p>
            <a:r>
              <a:rPr lang="en-US" altLang="zh-CN" dirty="0"/>
              <a:t>P=F/S=4N/</a:t>
            </a:r>
            <a:r>
              <a:rPr lang="zh-CN" altLang="en-US" dirty="0"/>
              <a:t>（</a:t>
            </a:r>
            <a:r>
              <a:rPr lang="en-US" altLang="zh-CN" dirty="0"/>
              <a:t>5ⅹ10</a:t>
            </a:r>
            <a:r>
              <a:rPr lang="en-US" altLang="zh-CN" baseline="30000" dirty="0"/>
              <a:t>-2</a:t>
            </a:r>
            <a:r>
              <a:rPr lang="en-US" altLang="zh-CN" dirty="0"/>
              <a:t>m</a:t>
            </a:r>
            <a:r>
              <a:rPr lang="en-US" altLang="zh-CN" baseline="30000" dirty="0"/>
              <a:t>2</a:t>
            </a:r>
            <a:r>
              <a:rPr lang="zh-CN" altLang="en-US" baseline="30000" dirty="0"/>
              <a:t>）</a:t>
            </a:r>
            <a:r>
              <a:rPr lang="en-US" altLang="zh-CN" dirty="0"/>
              <a:t>=80Pa</a:t>
            </a:r>
          </a:p>
          <a:p>
            <a:endParaRPr lang="zh-CN" altLang="en-US" dirty="0"/>
          </a:p>
          <a:p>
            <a:endParaRPr lang="zh-CN" altLang="en-US" dirty="0"/>
          </a:p>
        </p:txBody>
      </p:sp>
      <p:pic>
        <p:nvPicPr>
          <p:cNvPr id="57" name="Picture 3"/>
          <p:cNvPicPr>
            <a:picLocks noChangeAspect="1" noChangeArrowheads="1"/>
          </p:cNvPicPr>
          <p:nvPr/>
        </p:nvPicPr>
        <p:blipFill>
          <a:blip r:embed="rId2"/>
          <a:srcRect/>
          <a:stretch>
            <a:fillRect/>
          </a:stretch>
        </p:blipFill>
        <p:spPr bwMode="auto">
          <a:xfrm>
            <a:off x="3686175" y="1143000"/>
            <a:ext cx="476250" cy="438150"/>
          </a:xfrm>
          <a:prstGeom prst="rect">
            <a:avLst/>
          </a:prstGeom>
          <a:noFill/>
          <a:ln w="9525">
            <a:noFill/>
            <a:miter lim="800000"/>
            <a:headEnd/>
            <a:tailEnd/>
          </a:ln>
          <a:effectLst/>
        </p:spPr>
      </p:pic>
      <p:sp>
        <p:nvSpPr>
          <p:cNvPr id="59" name="TextBox 58"/>
          <p:cNvSpPr txBox="1"/>
          <p:nvPr/>
        </p:nvSpPr>
        <p:spPr>
          <a:xfrm>
            <a:off x="666750" y="6286500"/>
            <a:ext cx="4829175" cy="369332"/>
          </a:xfrm>
          <a:prstGeom prst="rect">
            <a:avLst/>
          </a:prstGeom>
          <a:solidFill>
            <a:schemeClr val="accent2">
              <a:lumMod val="60000"/>
              <a:lumOff val="40000"/>
            </a:schemeClr>
          </a:solidFill>
        </p:spPr>
        <p:txBody>
          <a:bodyPr wrap="square" rtlCol="0">
            <a:spAutoFit/>
          </a:bodyPr>
          <a:lstStyle/>
          <a:p>
            <a:r>
              <a:rPr lang="zh-CN" altLang="en-US" dirty="0"/>
              <a:t>易错点：容易带错单位计算，数量级错误！</a:t>
            </a:r>
          </a:p>
        </p:txBody>
      </p:sp>
      <p:sp>
        <p:nvSpPr>
          <p:cNvPr id="37" name="TextBox 36"/>
          <p:cNvSpPr txBox="1"/>
          <p:nvPr/>
        </p:nvSpPr>
        <p:spPr>
          <a:xfrm>
            <a:off x="904875" y="2009775"/>
            <a:ext cx="433132" cy="584775"/>
          </a:xfrm>
          <a:prstGeom prst="rect">
            <a:avLst/>
          </a:prstGeom>
          <a:noFill/>
        </p:spPr>
        <p:txBody>
          <a:bodyPr wrap="none" rtlCol="0">
            <a:spAutoFit/>
          </a:bodyPr>
          <a:lstStyle/>
          <a:p>
            <a:r>
              <a:rPr lang="en-US" altLang="zh-CN" sz="3200" b="1" dirty="0">
                <a:solidFill>
                  <a:srgbClr val="FF0000"/>
                </a:solidFill>
              </a:rPr>
              <a:t>B</a:t>
            </a:r>
            <a:endParaRPr lang="zh-CN" altLang="en-US"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3" grpId="0" animBg="1"/>
      <p:bldP spid="41" grpId="0" animBg="1"/>
      <p:bldP spid="46" grpId="0"/>
      <p:bldP spid="49" grpId="0"/>
      <p:bldP spid="50" grpId="0"/>
      <p:bldP spid="51" grpId="0"/>
      <p:bldP spid="52" grpId="0" animBg="1"/>
      <p:bldP spid="55" grpId="0"/>
      <p:bldP spid="56" grpId="0"/>
      <p:bldP spid="59" grpId="0" animBg="1"/>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847725"/>
            <a:ext cx="12192000" cy="95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142875" y="1019175"/>
            <a:ext cx="1752600" cy="5810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第三类</a:t>
            </a:r>
          </a:p>
        </p:txBody>
      </p:sp>
      <p:sp>
        <p:nvSpPr>
          <p:cNvPr id="4" name="TextBox 3"/>
          <p:cNvSpPr txBox="1"/>
          <p:nvPr/>
        </p:nvSpPr>
        <p:spPr>
          <a:xfrm>
            <a:off x="2047875" y="1152525"/>
            <a:ext cx="1338828" cy="369332"/>
          </a:xfrm>
          <a:prstGeom prst="rect">
            <a:avLst/>
          </a:prstGeom>
          <a:noFill/>
        </p:spPr>
        <p:txBody>
          <a:bodyPr wrap="none" rtlCol="0">
            <a:spAutoFit/>
          </a:bodyPr>
          <a:lstStyle/>
          <a:p>
            <a:r>
              <a:rPr lang="zh-CN" altLang="en-US" dirty="0"/>
              <a:t>难度系数：</a:t>
            </a:r>
          </a:p>
        </p:txBody>
      </p:sp>
      <p:sp>
        <p:nvSpPr>
          <p:cNvPr id="5" name="TextBox 4"/>
          <p:cNvSpPr txBox="1"/>
          <p:nvPr/>
        </p:nvSpPr>
        <p:spPr>
          <a:xfrm>
            <a:off x="238125" y="161925"/>
            <a:ext cx="3480440" cy="584775"/>
          </a:xfrm>
          <a:prstGeom prst="rect">
            <a:avLst/>
          </a:prstGeom>
          <a:noFill/>
        </p:spPr>
        <p:txBody>
          <a:bodyPr wrap="none" rtlCol="0">
            <a:spAutoFit/>
          </a:bodyPr>
          <a:lstStyle/>
          <a:p>
            <a:r>
              <a:rPr lang="zh-CN" altLang="en-US" sz="3200" b="1" dirty="0">
                <a:latin typeface="仿宋" pitchFamily="49" charset="-122"/>
                <a:ea typeface="仿宋" pitchFamily="49" charset="-122"/>
              </a:rPr>
              <a:t>三、估算</a:t>
            </a:r>
            <a:r>
              <a:rPr lang="en-US" altLang="zh-CN" sz="3200" b="1" dirty="0">
                <a:latin typeface="仿宋" pitchFamily="49" charset="-122"/>
                <a:ea typeface="仿宋" pitchFamily="49" charset="-122"/>
              </a:rPr>
              <a:t>——</a:t>
            </a:r>
            <a:r>
              <a:rPr lang="zh-CN" altLang="en-US" sz="3200" b="1" dirty="0">
                <a:latin typeface="仿宋" pitchFamily="49" charset="-122"/>
                <a:ea typeface="仿宋" pitchFamily="49" charset="-122"/>
              </a:rPr>
              <a:t>压强</a:t>
            </a:r>
          </a:p>
        </p:txBody>
      </p:sp>
      <p:pic>
        <p:nvPicPr>
          <p:cNvPr id="6" name="Picture 3"/>
          <p:cNvPicPr>
            <a:picLocks noChangeAspect="1" noChangeArrowheads="1"/>
          </p:cNvPicPr>
          <p:nvPr/>
        </p:nvPicPr>
        <p:blipFill>
          <a:blip r:embed="rId2"/>
          <a:srcRect/>
          <a:stretch>
            <a:fillRect/>
          </a:stretch>
        </p:blipFill>
        <p:spPr bwMode="auto">
          <a:xfrm>
            <a:off x="3200400" y="1133475"/>
            <a:ext cx="476250" cy="438150"/>
          </a:xfrm>
          <a:prstGeom prst="rect">
            <a:avLst/>
          </a:prstGeom>
          <a:noFill/>
          <a:ln w="9525">
            <a:noFill/>
            <a:miter lim="800000"/>
            <a:headEnd/>
            <a:tailEnd/>
          </a:ln>
          <a:effectLst/>
        </p:spPr>
      </p:pic>
      <p:pic>
        <p:nvPicPr>
          <p:cNvPr id="54279" name="Picture 7"/>
          <p:cNvPicPr>
            <a:picLocks noChangeAspect="1" noChangeArrowheads="1"/>
          </p:cNvPicPr>
          <p:nvPr/>
        </p:nvPicPr>
        <p:blipFill>
          <a:blip r:embed="rId3" cstate="print"/>
          <a:srcRect l="19400" t="26367" r="29153" b="45337"/>
          <a:stretch>
            <a:fillRect/>
          </a:stretch>
        </p:blipFill>
        <p:spPr bwMode="auto">
          <a:xfrm>
            <a:off x="4724400" y="914400"/>
            <a:ext cx="1143000" cy="838200"/>
          </a:xfrm>
          <a:prstGeom prst="rect">
            <a:avLst/>
          </a:prstGeom>
          <a:noFill/>
          <a:ln w="9525">
            <a:noFill/>
            <a:miter lim="800000"/>
            <a:headEnd/>
            <a:tailEnd/>
          </a:ln>
          <a:effectLst/>
        </p:spPr>
      </p:pic>
      <p:sp>
        <p:nvSpPr>
          <p:cNvPr id="45" name="矩形 44"/>
          <p:cNvSpPr/>
          <p:nvPr/>
        </p:nvSpPr>
        <p:spPr>
          <a:xfrm>
            <a:off x="6191249" y="1019860"/>
            <a:ext cx="2466975" cy="707886"/>
          </a:xfrm>
          <a:prstGeom prst="rect">
            <a:avLst/>
          </a:prstGeom>
          <a:solidFill>
            <a:srgbClr val="92D050"/>
          </a:solidFill>
        </p:spPr>
        <p:txBody>
          <a:bodyPr wrap="square">
            <a:spAutoFit/>
          </a:bodyPr>
          <a:lstStyle/>
          <a:p>
            <a:r>
              <a:rPr lang="en-US" altLang="zh-CN" sz="2000" b="1" dirty="0"/>
              <a:t>F</a:t>
            </a:r>
            <a:r>
              <a:rPr lang="zh-CN" altLang="en-US" sz="2000" b="1" dirty="0"/>
              <a:t>：压力 （</a:t>
            </a:r>
            <a:r>
              <a:rPr lang="en-US" altLang="zh-CN" sz="2000" b="1" dirty="0"/>
              <a:t>N</a:t>
            </a:r>
            <a:r>
              <a:rPr lang="zh-CN" altLang="en-US" sz="2000" b="1" dirty="0"/>
              <a:t>）</a:t>
            </a:r>
            <a:endParaRPr lang="en-US" altLang="zh-CN" sz="2000" b="1" dirty="0"/>
          </a:p>
          <a:p>
            <a:r>
              <a:rPr lang="en-US" altLang="zh-CN" sz="2000" b="1" dirty="0"/>
              <a:t>S </a:t>
            </a:r>
            <a:r>
              <a:rPr lang="zh-CN" altLang="en-US" sz="2000" b="1" dirty="0"/>
              <a:t>：受力面积（</a:t>
            </a:r>
            <a:r>
              <a:rPr lang="en-US" altLang="zh-CN" sz="2000" b="1" dirty="0"/>
              <a:t>m</a:t>
            </a:r>
            <a:r>
              <a:rPr lang="en-US" altLang="zh-CN" sz="2000" b="1" baseline="30000" dirty="0"/>
              <a:t>2</a:t>
            </a:r>
            <a:r>
              <a:rPr lang="zh-CN" altLang="en-US" sz="2000" b="1" dirty="0"/>
              <a:t>）</a:t>
            </a:r>
            <a:endParaRPr lang="en-US" altLang="zh-CN" sz="2000" b="1" dirty="0"/>
          </a:p>
        </p:txBody>
      </p:sp>
      <p:pic>
        <p:nvPicPr>
          <p:cNvPr id="57" name="Picture 3"/>
          <p:cNvPicPr>
            <a:picLocks noChangeAspect="1" noChangeArrowheads="1"/>
          </p:cNvPicPr>
          <p:nvPr/>
        </p:nvPicPr>
        <p:blipFill>
          <a:blip r:embed="rId2"/>
          <a:srcRect/>
          <a:stretch>
            <a:fillRect/>
          </a:stretch>
        </p:blipFill>
        <p:spPr bwMode="auto">
          <a:xfrm>
            <a:off x="3676650" y="1152525"/>
            <a:ext cx="476250" cy="438150"/>
          </a:xfrm>
          <a:prstGeom prst="rect">
            <a:avLst/>
          </a:prstGeom>
          <a:noFill/>
          <a:ln w="9525">
            <a:noFill/>
            <a:miter lim="800000"/>
            <a:headEnd/>
            <a:tailEnd/>
          </a:ln>
          <a:effectLst/>
        </p:spPr>
      </p:pic>
      <p:pic>
        <p:nvPicPr>
          <p:cNvPr id="58" name="Picture 3"/>
          <p:cNvPicPr>
            <a:picLocks noChangeAspect="1" noChangeArrowheads="1"/>
          </p:cNvPicPr>
          <p:nvPr/>
        </p:nvPicPr>
        <p:blipFill>
          <a:blip r:embed="rId2"/>
          <a:srcRect/>
          <a:stretch>
            <a:fillRect/>
          </a:stretch>
        </p:blipFill>
        <p:spPr bwMode="auto">
          <a:xfrm>
            <a:off x="4143375" y="1143000"/>
            <a:ext cx="476250" cy="438150"/>
          </a:xfrm>
          <a:prstGeom prst="rect">
            <a:avLst/>
          </a:prstGeom>
          <a:noFill/>
          <a:ln w="9525">
            <a:noFill/>
            <a:miter lim="800000"/>
            <a:headEnd/>
            <a:tailEnd/>
          </a:ln>
          <a:effectLst/>
        </p:spPr>
      </p:pic>
      <p:pic>
        <p:nvPicPr>
          <p:cNvPr id="60" name="Picture 3" descr="https://ss0.bdstatic.com/70cFuHSh_Q1YnxGkpoWK1HF6hhy/it/u=2076220646,1317080366&amp;fm=26&amp;gp=0.jpg"/>
          <p:cNvPicPr>
            <a:picLocks noChangeAspect="1" noChangeArrowheads="1"/>
          </p:cNvPicPr>
          <p:nvPr/>
        </p:nvPicPr>
        <p:blipFill>
          <a:blip r:embed="rId4" cstate="print"/>
          <a:srcRect/>
          <a:stretch>
            <a:fillRect/>
          </a:stretch>
        </p:blipFill>
        <p:spPr bwMode="auto">
          <a:xfrm>
            <a:off x="9808888" y="2419349"/>
            <a:ext cx="1211537" cy="2553593"/>
          </a:xfrm>
          <a:prstGeom prst="rect">
            <a:avLst/>
          </a:prstGeom>
          <a:noFill/>
        </p:spPr>
      </p:pic>
      <p:sp>
        <p:nvSpPr>
          <p:cNvPr id="37" name="矩形 36"/>
          <p:cNvSpPr/>
          <p:nvPr/>
        </p:nvSpPr>
        <p:spPr>
          <a:xfrm>
            <a:off x="466725" y="1866811"/>
            <a:ext cx="9848849" cy="1631216"/>
          </a:xfrm>
          <a:prstGeom prst="rect">
            <a:avLst/>
          </a:prstGeom>
        </p:spPr>
        <p:txBody>
          <a:bodyPr wrap="square">
            <a:spAutoFit/>
          </a:bodyPr>
          <a:lstStyle/>
          <a:p>
            <a:r>
              <a:rPr lang="zh-CN" altLang="en-US" sz="2000" b="1" dirty="0">
                <a:latin typeface="仿宋" pitchFamily="49" charset="-122"/>
                <a:ea typeface="仿宋" pitchFamily="49" charset="-122"/>
              </a:rPr>
              <a:t>自主练习、一个普通中学生双脚站立在水平地面上，他对水平地面的压力、压强最接近（    ）</a:t>
            </a:r>
          </a:p>
          <a:p>
            <a:endParaRPr lang="en-US" sz="2000" b="1" dirty="0">
              <a:latin typeface="仿宋" pitchFamily="49" charset="-122"/>
              <a:ea typeface="仿宋" pitchFamily="49" charset="-122"/>
            </a:endParaRPr>
          </a:p>
          <a:p>
            <a:r>
              <a:rPr lang="en-US" sz="2000" b="1" dirty="0">
                <a:latin typeface="仿宋" pitchFamily="49" charset="-122"/>
                <a:ea typeface="仿宋" pitchFamily="49" charset="-122"/>
              </a:rPr>
              <a:t>A ． 500N   10</a:t>
            </a:r>
            <a:r>
              <a:rPr lang="en-US" sz="2000" b="1" baseline="30000" dirty="0">
                <a:latin typeface="仿宋" pitchFamily="49" charset="-122"/>
                <a:ea typeface="仿宋" pitchFamily="49" charset="-122"/>
              </a:rPr>
              <a:t> 4</a:t>
            </a:r>
            <a:r>
              <a:rPr lang="en-US" sz="2000" b="1" dirty="0">
                <a:latin typeface="仿宋" pitchFamily="49" charset="-122"/>
                <a:ea typeface="仿宋" pitchFamily="49" charset="-122"/>
              </a:rPr>
              <a:t> Pa                        B ． 500N  10</a:t>
            </a:r>
            <a:r>
              <a:rPr lang="en-US" sz="2000" b="1" baseline="30000" dirty="0">
                <a:latin typeface="仿宋" pitchFamily="49" charset="-122"/>
                <a:ea typeface="仿宋" pitchFamily="49" charset="-122"/>
              </a:rPr>
              <a:t> 3</a:t>
            </a:r>
            <a:r>
              <a:rPr lang="en-US" sz="2000" b="1" dirty="0">
                <a:latin typeface="仿宋" pitchFamily="49" charset="-122"/>
                <a:ea typeface="仿宋" pitchFamily="49" charset="-122"/>
              </a:rPr>
              <a:t> Pa</a:t>
            </a:r>
          </a:p>
          <a:p>
            <a:r>
              <a:rPr lang="en-US" sz="2000" b="1" dirty="0">
                <a:latin typeface="仿宋" pitchFamily="49" charset="-122"/>
                <a:ea typeface="仿宋" pitchFamily="49" charset="-122"/>
              </a:rPr>
              <a:t>C ． 50N    10</a:t>
            </a:r>
            <a:r>
              <a:rPr lang="en-US" sz="2000" b="1" baseline="30000" dirty="0">
                <a:latin typeface="仿宋" pitchFamily="49" charset="-122"/>
                <a:ea typeface="仿宋" pitchFamily="49" charset="-122"/>
              </a:rPr>
              <a:t> 4</a:t>
            </a:r>
            <a:r>
              <a:rPr lang="en-US" sz="2000" b="1" dirty="0">
                <a:latin typeface="仿宋" pitchFamily="49" charset="-122"/>
                <a:ea typeface="仿宋" pitchFamily="49" charset="-122"/>
              </a:rPr>
              <a:t> Pa                        D ． 50N    10</a:t>
            </a:r>
            <a:r>
              <a:rPr lang="en-US" sz="2000" b="1" baseline="30000" dirty="0">
                <a:latin typeface="仿宋" pitchFamily="49" charset="-122"/>
                <a:ea typeface="仿宋" pitchFamily="49" charset="-122"/>
              </a:rPr>
              <a:t> 3</a:t>
            </a:r>
            <a:r>
              <a:rPr lang="en-US" sz="2000" b="1" dirty="0">
                <a:latin typeface="仿宋" pitchFamily="49" charset="-122"/>
                <a:ea typeface="仿宋" pitchFamily="49" charset="-122"/>
              </a:rPr>
              <a:t>Pa</a:t>
            </a:r>
          </a:p>
        </p:txBody>
      </p:sp>
      <p:sp>
        <p:nvSpPr>
          <p:cNvPr id="38" name="TextBox 37"/>
          <p:cNvSpPr txBox="1"/>
          <p:nvPr/>
        </p:nvSpPr>
        <p:spPr>
          <a:xfrm>
            <a:off x="438150" y="3543300"/>
            <a:ext cx="4801314" cy="646331"/>
          </a:xfrm>
          <a:prstGeom prst="rect">
            <a:avLst/>
          </a:prstGeom>
          <a:noFill/>
          <a:ln w="28575">
            <a:solidFill>
              <a:schemeClr val="accent1"/>
            </a:solidFill>
          </a:ln>
        </p:spPr>
        <p:txBody>
          <a:bodyPr wrap="none" rtlCol="0">
            <a:spAutoFit/>
          </a:bodyPr>
          <a:lstStyle/>
          <a:p>
            <a:r>
              <a:rPr lang="zh-CN" altLang="en-US" dirty="0"/>
              <a:t>解析：课本对桌面的压力大小等于自身重力。</a:t>
            </a:r>
            <a:endParaRPr lang="en-US" altLang="zh-CN" dirty="0"/>
          </a:p>
          <a:p>
            <a:r>
              <a:rPr lang="zh-CN" altLang="en-US" dirty="0"/>
              <a:t>           受力面积等于</a:t>
            </a:r>
            <a:r>
              <a:rPr lang="zh-CN" altLang="en-US" b="1" dirty="0">
                <a:solidFill>
                  <a:srgbClr val="FF0000"/>
                </a:solidFill>
              </a:rPr>
              <a:t>双脚</a:t>
            </a:r>
            <a:r>
              <a:rPr lang="zh-CN" altLang="en-US" dirty="0"/>
              <a:t>的面积</a:t>
            </a:r>
          </a:p>
        </p:txBody>
      </p:sp>
      <p:sp>
        <p:nvSpPr>
          <p:cNvPr id="39" name="TextBox 38"/>
          <p:cNvSpPr txBox="1"/>
          <p:nvPr/>
        </p:nvSpPr>
        <p:spPr>
          <a:xfrm>
            <a:off x="1143000" y="4257675"/>
            <a:ext cx="3384260" cy="369332"/>
          </a:xfrm>
          <a:prstGeom prst="rect">
            <a:avLst/>
          </a:prstGeom>
          <a:noFill/>
        </p:spPr>
        <p:txBody>
          <a:bodyPr wrap="none" rtlCol="0">
            <a:spAutoFit/>
          </a:bodyPr>
          <a:lstStyle/>
          <a:p>
            <a:r>
              <a:rPr lang="en-US" altLang="zh-CN" dirty="0"/>
              <a:t>F=G=mg=</a:t>
            </a:r>
            <a:r>
              <a:rPr lang="en-US" altLang="zh-CN" dirty="0">
                <a:solidFill>
                  <a:srgbClr val="FF0000"/>
                </a:solidFill>
              </a:rPr>
              <a:t>50kg</a:t>
            </a:r>
            <a:r>
              <a:rPr lang="en-US" altLang="zh-CN" dirty="0"/>
              <a:t>ⅹ10N/kg=500N</a:t>
            </a:r>
            <a:endParaRPr lang="zh-CN" altLang="en-US" dirty="0"/>
          </a:p>
        </p:txBody>
      </p:sp>
      <p:sp>
        <p:nvSpPr>
          <p:cNvPr id="40" name="TextBox 39"/>
          <p:cNvSpPr txBox="1"/>
          <p:nvPr/>
        </p:nvSpPr>
        <p:spPr>
          <a:xfrm>
            <a:off x="1162049" y="4695825"/>
            <a:ext cx="5172076" cy="369332"/>
          </a:xfrm>
          <a:prstGeom prst="rect">
            <a:avLst/>
          </a:prstGeom>
          <a:noFill/>
        </p:spPr>
        <p:txBody>
          <a:bodyPr wrap="square" rtlCol="0">
            <a:spAutoFit/>
          </a:bodyPr>
          <a:lstStyle/>
          <a:p>
            <a:r>
              <a:rPr lang="zh-CN" altLang="en-US" dirty="0"/>
              <a:t>一只脚的面积</a:t>
            </a:r>
            <a:r>
              <a:rPr lang="en-US" altLang="zh-CN" dirty="0"/>
              <a:t>S</a:t>
            </a:r>
            <a:r>
              <a:rPr lang="en-US" altLang="zh-CN" baseline="-25000" dirty="0"/>
              <a:t>1</a:t>
            </a:r>
            <a:r>
              <a:rPr lang="en-US" altLang="zh-CN" dirty="0"/>
              <a:t>=</a:t>
            </a:r>
            <a:r>
              <a:rPr lang="en-US" altLang="zh-CN" dirty="0" err="1"/>
              <a:t>ab</a:t>
            </a:r>
            <a:r>
              <a:rPr lang="en-US" altLang="zh-CN" dirty="0"/>
              <a:t>=10cmⅹ</a:t>
            </a:r>
            <a:r>
              <a:rPr lang="en-US" altLang="zh-CN" dirty="0">
                <a:solidFill>
                  <a:srgbClr val="FF0000"/>
                </a:solidFill>
              </a:rPr>
              <a:t>20cm</a:t>
            </a:r>
            <a:r>
              <a:rPr lang="en-US" altLang="zh-CN" dirty="0"/>
              <a:t>=200cm</a:t>
            </a:r>
            <a:r>
              <a:rPr lang="en-US" altLang="zh-CN" baseline="30000" dirty="0"/>
              <a:t>2</a:t>
            </a:r>
            <a:endParaRPr lang="zh-CN" altLang="en-US" baseline="30000" dirty="0"/>
          </a:p>
        </p:txBody>
      </p:sp>
      <p:grpSp>
        <p:nvGrpSpPr>
          <p:cNvPr id="47" name="组合 46"/>
          <p:cNvGrpSpPr/>
          <p:nvPr/>
        </p:nvGrpSpPr>
        <p:grpSpPr>
          <a:xfrm>
            <a:off x="7143750" y="4238625"/>
            <a:ext cx="1666875" cy="2066281"/>
            <a:chOff x="7038975" y="4391025"/>
            <a:chExt cx="1666875" cy="2066281"/>
          </a:xfrm>
        </p:grpSpPr>
        <p:pic>
          <p:nvPicPr>
            <p:cNvPr id="42" name="Picture 6" descr="https://icweiliimg1.pstatp.com/weili/bl/388022240569196580.jpg"/>
            <p:cNvPicPr>
              <a:picLocks noChangeAspect="1" noChangeArrowheads="1"/>
            </p:cNvPicPr>
            <p:nvPr/>
          </p:nvPicPr>
          <p:blipFill>
            <a:blip r:embed="rId5"/>
            <a:srcRect/>
            <a:stretch>
              <a:fillRect/>
            </a:stretch>
          </p:blipFill>
          <p:spPr bwMode="auto">
            <a:xfrm flipH="1">
              <a:off x="7038975" y="4794972"/>
              <a:ext cx="977556" cy="1662334"/>
            </a:xfrm>
            <a:prstGeom prst="rect">
              <a:avLst/>
            </a:prstGeom>
            <a:noFill/>
          </p:spPr>
        </p:pic>
        <p:sp>
          <p:nvSpPr>
            <p:cNvPr id="43" name="TextBox 42"/>
            <p:cNvSpPr txBox="1"/>
            <p:nvPr/>
          </p:nvSpPr>
          <p:spPr>
            <a:xfrm>
              <a:off x="7048500" y="4391025"/>
              <a:ext cx="986167" cy="369332"/>
            </a:xfrm>
            <a:prstGeom prst="rect">
              <a:avLst/>
            </a:prstGeom>
            <a:solidFill>
              <a:srgbClr val="DC5ADF"/>
            </a:solidFill>
          </p:spPr>
          <p:txBody>
            <a:bodyPr wrap="none" rtlCol="0">
              <a:spAutoFit/>
            </a:bodyPr>
            <a:lstStyle/>
            <a:p>
              <a:r>
                <a:rPr lang="zh-CN" altLang="en-US" b="1" dirty="0"/>
                <a:t>约</a:t>
              </a:r>
              <a:r>
                <a:rPr lang="en-US" altLang="zh-CN" b="1" dirty="0"/>
                <a:t>10cm</a:t>
              </a:r>
              <a:endParaRPr lang="zh-CN" altLang="en-US" b="1" dirty="0"/>
            </a:p>
          </p:txBody>
        </p:sp>
        <p:sp>
          <p:nvSpPr>
            <p:cNvPr id="44" name="TextBox 43"/>
            <p:cNvSpPr txBox="1"/>
            <p:nvPr/>
          </p:nvSpPr>
          <p:spPr>
            <a:xfrm>
              <a:off x="8105774" y="4895850"/>
              <a:ext cx="600076" cy="1200329"/>
            </a:xfrm>
            <a:prstGeom prst="rect">
              <a:avLst/>
            </a:prstGeom>
            <a:solidFill>
              <a:srgbClr val="DC5ADF"/>
            </a:solidFill>
          </p:spPr>
          <p:txBody>
            <a:bodyPr wrap="square" rtlCol="0">
              <a:spAutoFit/>
            </a:bodyPr>
            <a:lstStyle/>
            <a:p>
              <a:r>
                <a:rPr lang="zh-CN" altLang="en-US" b="1" dirty="0"/>
                <a:t>约</a:t>
              </a:r>
              <a:r>
                <a:rPr lang="en-US" altLang="zh-CN" b="1" dirty="0"/>
                <a:t>23~25</a:t>
              </a:r>
            </a:p>
            <a:p>
              <a:r>
                <a:rPr lang="en-US" altLang="zh-CN" b="1" dirty="0"/>
                <a:t>cm</a:t>
              </a:r>
              <a:endParaRPr lang="zh-CN" altLang="en-US" b="1" dirty="0"/>
            </a:p>
          </p:txBody>
        </p:sp>
      </p:grpSp>
      <p:sp>
        <p:nvSpPr>
          <p:cNvPr id="48" name="TextBox 47"/>
          <p:cNvSpPr txBox="1"/>
          <p:nvPr/>
        </p:nvSpPr>
        <p:spPr>
          <a:xfrm>
            <a:off x="1162050" y="5124450"/>
            <a:ext cx="3853940" cy="369332"/>
          </a:xfrm>
          <a:prstGeom prst="rect">
            <a:avLst/>
          </a:prstGeom>
          <a:noFill/>
        </p:spPr>
        <p:txBody>
          <a:bodyPr wrap="none" rtlCol="0">
            <a:spAutoFit/>
          </a:bodyPr>
          <a:lstStyle/>
          <a:p>
            <a:r>
              <a:rPr lang="zh-CN" altLang="en-US" dirty="0"/>
              <a:t>受力面积</a:t>
            </a:r>
            <a:r>
              <a:rPr lang="en-US" altLang="zh-CN" dirty="0"/>
              <a:t>S=2S</a:t>
            </a:r>
            <a:r>
              <a:rPr lang="en-US" altLang="zh-CN" baseline="-25000" dirty="0"/>
              <a:t>1</a:t>
            </a:r>
            <a:r>
              <a:rPr lang="en-US" altLang="zh-CN" dirty="0"/>
              <a:t>=2ⅹ200cm</a:t>
            </a:r>
            <a:r>
              <a:rPr lang="en-US" altLang="zh-CN" baseline="30000" dirty="0"/>
              <a:t>2</a:t>
            </a:r>
            <a:r>
              <a:rPr lang="en-US" altLang="zh-CN" dirty="0"/>
              <a:t>=400cm</a:t>
            </a:r>
            <a:r>
              <a:rPr lang="en-US" altLang="zh-CN" baseline="30000" dirty="0"/>
              <a:t>2</a:t>
            </a:r>
            <a:endParaRPr lang="zh-CN" altLang="en-US" dirty="0"/>
          </a:p>
        </p:txBody>
      </p:sp>
      <p:sp>
        <p:nvSpPr>
          <p:cNvPr id="62" name="TextBox 61"/>
          <p:cNvSpPr txBox="1"/>
          <p:nvPr/>
        </p:nvSpPr>
        <p:spPr>
          <a:xfrm>
            <a:off x="1190624" y="5772745"/>
            <a:ext cx="3857626" cy="923330"/>
          </a:xfrm>
          <a:prstGeom prst="rect">
            <a:avLst/>
          </a:prstGeom>
          <a:noFill/>
        </p:spPr>
        <p:txBody>
          <a:bodyPr wrap="square" rtlCol="0">
            <a:spAutoFit/>
          </a:bodyPr>
          <a:lstStyle/>
          <a:p>
            <a:r>
              <a:rPr lang="en-US" altLang="zh-CN" dirty="0"/>
              <a:t>P=F/S</a:t>
            </a:r>
            <a:r>
              <a:rPr lang="zh-CN" altLang="en-US" dirty="0"/>
              <a:t>≈</a:t>
            </a:r>
            <a:r>
              <a:rPr lang="en-US" altLang="zh-CN" dirty="0"/>
              <a:t>500N/</a:t>
            </a:r>
            <a:r>
              <a:rPr lang="en-US" altLang="zh-CN" b="1" dirty="0">
                <a:solidFill>
                  <a:srgbClr val="FF0000"/>
                </a:solidFill>
              </a:rPr>
              <a:t>5ⅹ10</a:t>
            </a:r>
            <a:r>
              <a:rPr lang="en-US" altLang="zh-CN" b="1" baseline="30000" dirty="0">
                <a:solidFill>
                  <a:srgbClr val="FF0000"/>
                </a:solidFill>
              </a:rPr>
              <a:t>-2</a:t>
            </a:r>
            <a:r>
              <a:rPr lang="en-US" altLang="zh-CN" b="1" dirty="0">
                <a:solidFill>
                  <a:srgbClr val="FF0000"/>
                </a:solidFill>
              </a:rPr>
              <a:t>m</a:t>
            </a:r>
            <a:r>
              <a:rPr lang="en-US" altLang="zh-CN" b="1" baseline="30000" dirty="0">
                <a:solidFill>
                  <a:srgbClr val="FF0000"/>
                </a:solidFill>
              </a:rPr>
              <a:t>2</a:t>
            </a:r>
            <a:r>
              <a:rPr lang="zh-CN" altLang="en-US" dirty="0"/>
              <a:t>≈</a:t>
            </a:r>
            <a:r>
              <a:rPr lang="en-US" altLang="zh-CN" dirty="0"/>
              <a:t>10</a:t>
            </a:r>
            <a:r>
              <a:rPr lang="en-US" altLang="zh-CN" baseline="30000" dirty="0"/>
              <a:t>4</a:t>
            </a:r>
            <a:r>
              <a:rPr lang="en-US" altLang="zh-CN" dirty="0"/>
              <a:t>Pa</a:t>
            </a:r>
          </a:p>
          <a:p>
            <a:endParaRPr lang="zh-CN" altLang="en-US" dirty="0"/>
          </a:p>
          <a:p>
            <a:endParaRPr lang="zh-CN" altLang="en-US" dirty="0"/>
          </a:p>
        </p:txBody>
      </p:sp>
      <p:sp>
        <p:nvSpPr>
          <p:cNvPr id="63" name="TextBox 62"/>
          <p:cNvSpPr txBox="1"/>
          <p:nvPr/>
        </p:nvSpPr>
        <p:spPr>
          <a:xfrm>
            <a:off x="542925" y="6219825"/>
            <a:ext cx="6705600" cy="369332"/>
          </a:xfrm>
          <a:prstGeom prst="rect">
            <a:avLst/>
          </a:prstGeom>
          <a:solidFill>
            <a:srgbClr val="FFFF00"/>
          </a:solidFill>
        </p:spPr>
        <p:txBody>
          <a:bodyPr wrap="square" rtlCol="0">
            <a:spAutoFit/>
          </a:bodyPr>
          <a:lstStyle/>
          <a:p>
            <a:r>
              <a:rPr lang="zh-CN" altLang="en-US" b="1" dirty="0"/>
              <a:t>小贴士：双脚的底面积和物理课本的面积约为</a:t>
            </a:r>
            <a:r>
              <a:rPr lang="en-US" altLang="zh-CN" b="1" dirty="0"/>
              <a:t>400~500cm</a:t>
            </a:r>
            <a:r>
              <a:rPr lang="en-US" altLang="zh-CN" b="1" baseline="30000" dirty="0"/>
              <a:t>2</a:t>
            </a:r>
            <a:endParaRPr lang="zh-CN" altLang="en-US" b="1" baseline="30000" dirty="0"/>
          </a:p>
        </p:txBody>
      </p:sp>
      <p:sp>
        <p:nvSpPr>
          <p:cNvPr id="24" name="TextBox 23"/>
          <p:cNvSpPr txBox="1"/>
          <p:nvPr/>
        </p:nvSpPr>
        <p:spPr>
          <a:xfrm>
            <a:off x="1133475" y="2228850"/>
            <a:ext cx="391454" cy="461665"/>
          </a:xfrm>
          <a:prstGeom prst="rect">
            <a:avLst/>
          </a:prstGeom>
          <a:noFill/>
        </p:spPr>
        <p:txBody>
          <a:bodyPr wrap="none" rtlCol="0">
            <a:spAutoFit/>
          </a:bodyPr>
          <a:lstStyle/>
          <a:p>
            <a:r>
              <a:rPr lang="en-US" altLang="zh-CN" sz="2400" b="1" dirty="0">
                <a:solidFill>
                  <a:srgbClr val="FF0000"/>
                </a:solidFill>
              </a:rPr>
              <a:t>A</a:t>
            </a:r>
            <a:endParaRPr lang="zh-CN" altLang="en-US" sz="2400" b="1" dirty="0">
              <a:solidFill>
                <a:srgbClr val="FF0000"/>
              </a:solidFill>
            </a:endParaRPr>
          </a:p>
        </p:txBody>
      </p:sp>
      <p:grpSp>
        <p:nvGrpSpPr>
          <p:cNvPr id="26" name="组合 25"/>
          <p:cNvGrpSpPr/>
          <p:nvPr/>
        </p:nvGrpSpPr>
        <p:grpSpPr>
          <a:xfrm>
            <a:off x="3990975" y="5343524"/>
            <a:ext cx="2657475" cy="703482"/>
            <a:chOff x="3990975" y="5343524"/>
            <a:chExt cx="2657475" cy="703482"/>
          </a:xfrm>
        </p:grpSpPr>
        <p:sp>
          <p:nvSpPr>
            <p:cNvPr id="61" name="TextBox 60"/>
            <p:cNvSpPr txBox="1"/>
            <p:nvPr/>
          </p:nvSpPr>
          <p:spPr>
            <a:xfrm>
              <a:off x="3990975" y="5400675"/>
              <a:ext cx="1369286" cy="646331"/>
            </a:xfrm>
            <a:prstGeom prst="rect">
              <a:avLst/>
            </a:prstGeom>
            <a:noFill/>
          </p:spPr>
          <p:txBody>
            <a:bodyPr wrap="none" rtlCol="0">
              <a:spAutoFit/>
            </a:bodyPr>
            <a:lstStyle/>
            <a:p>
              <a:r>
                <a:rPr lang="en-US" altLang="zh-CN" dirty="0"/>
                <a:t>=4ⅹ10</a:t>
              </a:r>
              <a:r>
                <a:rPr lang="en-US" altLang="zh-CN" baseline="30000" dirty="0"/>
                <a:t>-2</a:t>
              </a:r>
              <a:r>
                <a:rPr lang="en-US" altLang="zh-CN" dirty="0"/>
                <a:t>m</a:t>
              </a:r>
              <a:r>
                <a:rPr lang="en-US" altLang="zh-CN" baseline="30000" dirty="0"/>
                <a:t>2</a:t>
              </a:r>
              <a:endParaRPr lang="zh-CN" altLang="en-US" dirty="0"/>
            </a:p>
            <a:p>
              <a:endParaRPr lang="zh-CN" altLang="en-US" dirty="0"/>
            </a:p>
          </p:txBody>
        </p:sp>
        <p:sp>
          <p:nvSpPr>
            <p:cNvPr id="25" name="TextBox 24"/>
            <p:cNvSpPr txBox="1"/>
            <p:nvPr/>
          </p:nvSpPr>
          <p:spPr>
            <a:xfrm>
              <a:off x="5400675" y="5343524"/>
              <a:ext cx="1247775" cy="400110"/>
            </a:xfrm>
            <a:prstGeom prst="rect">
              <a:avLst/>
            </a:prstGeom>
            <a:solidFill>
              <a:srgbClr val="FF0000"/>
            </a:solidFill>
          </p:spPr>
          <p:txBody>
            <a:bodyPr wrap="square" rtlCol="0">
              <a:spAutoFit/>
            </a:bodyPr>
            <a:lstStyle/>
            <a:p>
              <a:r>
                <a:rPr lang="zh-CN" altLang="en-US" sz="2000" b="1" dirty="0">
                  <a:latin typeface="仿宋" pitchFamily="49" charset="-122"/>
                  <a:ea typeface="仿宋" pitchFamily="49" charset="-122"/>
                </a:rPr>
                <a:t>注意单位</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8" grpId="0"/>
      <p:bldP spid="62" grpId="0"/>
      <p:bldP spid="6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666874" y="1009651"/>
            <a:ext cx="9096376" cy="4124642"/>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None/>
              <a:defRPr sz="2800" b="1" i="0" u="none" kern="1200" baseline="0">
                <a:solidFill>
                  <a:schemeClr val="lt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4400" dirty="0">
                <a:solidFill>
                  <a:srgbClr val="002060"/>
                </a:solidFill>
                <a:latin typeface="KaiTi" panose="02010609060101010101" pitchFamily="49" charset="-122"/>
                <a:ea typeface="KaiTi" panose="02010609060101010101" pitchFamily="49" charset="-122"/>
              </a:rPr>
              <a:t>得分策略</a:t>
            </a:r>
            <a:endParaRPr lang="en-US" altLang="zh-CN" sz="4400" dirty="0">
              <a:solidFill>
                <a:srgbClr val="002060"/>
              </a:solidFill>
              <a:latin typeface="KaiTi" panose="02010609060101010101" pitchFamily="49" charset="-122"/>
              <a:ea typeface="KaiTi" panose="02010609060101010101" pitchFamily="49" charset="-122"/>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rPr>
              <a:t>1.</a:t>
            </a:r>
            <a:r>
              <a:rPr lang="zh-CN" altLang="en-US" sz="4400" dirty="0">
                <a:solidFill>
                  <a:srgbClr val="002060"/>
                </a:solidFill>
                <a:latin typeface="KaiTi" panose="02010609060101010101" pitchFamily="49" charset="-122"/>
                <a:ea typeface="KaiTi" panose="02010609060101010101" pitchFamily="49" charset="-122"/>
              </a:rPr>
              <a:t>熟记教材常见物理量和常数</a:t>
            </a:r>
            <a:endParaRPr kumimoji="0" lang="en-US" altLang="zh-CN"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endParaRPr>
          </a:p>
          <a:p>
            <a:pPr lvl="0">
              <a:defRPr/>
            </a:pPr>
            <a:r>
              <a:rPr kumimoji="0" lang="en-US" altLang="zh-CN"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rPr>
              <a:t>2.</a:t>
            </a:r>
            <a:r>
              <a:rPr lang="zh-CN" altLang="en-US" sz="4400" dirty="0">
                <a:solidFill>
                  <a:srgbClr val="002060"/>
                </a:solidFill>
                <a:latin typeface="KaiTi" panose="02010609060101010101" pitchFamily="49" charset="-122"/>
                <a:ea typeface="KaiTi" panose="02010609060101010101" pitchFamily="49" charset="-122"/>
              </a:rPr>
              <a:t>落实教材课后习题、</a:t>
            </a:r>
            <a:r>
              <a:rPr lang="zh-CN" altLang="en-US" sz="4400" dirty="0">
                <a:solidFill>
                  <a:srgbClr val="002060"/>
                </a:solidFill>
                <a:latin typeface="方正粗黑宋简体" pitchFamily="2" charset="-122"/>
                <a:ea typeface="方正粗黑宋简体" pitchFamily="2" charset="-122"/>
              </a:rPr>
              <a:t>重视教材中插图、表格和图表</a:t>
            </a:r>
            <a:endParaRPr kumimoji="0" lang="en-US" altLang="zh-CN"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rPr>
              <a:t>3.</a:t>
            </a:r>
            <a:r>
              <a:rPr kumimoji="0" lang="zh-CN" altLang="en-US" sz="4400" i="0" u="none" strike="noStrike" kern="1200" cap="none" spc="0" normalizeH="0" baseline="0" noProof="0" dirty="0">
                <a:ln>
                  <a:noFill/>
                </a:ln>
                <a:solidFill>
                  <a:srgbClr val="002060"/>
                </a:solidFill>
                <a:effectLst/>
                <a:uLnTx/>
                <a:uFillTx/>
                <a:latin typeface="KaiTi" panose="02010609060101010101" pitchFamily="49" charset="-122"/>
                <a:ea typeface="KaiTi" panose="02010609060101010101" pitchFamily="49" charset="-122"/>
                <a:cs typeface="+mn-cs"/>
              </a:rPr>
              <a:t>关注生活，关注社会热点</a:t>
            </a:r>
          </a:p>
        </p:txBody>
      </p:sp>
      <p:sp>
        <p:nvSpPr>
          <p:cNvPr id="3" name="标题 1"/>
          <p:cNvSpPr txBox="1">
            <a:spLocks/>
          </p:cNvSpPr>
          <p:nvPr/>
        </p:nvSpPr>
        <p:spPr>
          <a:xfrm>
            <a:off x="2023542" y="5379740"/>
            <a:ext cx="7690048" cy="857250"/>
          </a:xfrm>
          <a:prstGeom prst="rect">
            <a:avLst/>
          </a:prstGeom>
        </p:spPr>
        <p:txBody>
          <a:bodyPr>
            <a:normAutofit fontScale="8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altLang="zh-CN" sz="4000" b="1" i="0" u="none" strike="noStrike" kern="1200" cap="none" spc="0" normalizeH="0" baseline="0" noProof="0" dirty="0">
                <a:ln>
                  <a:noFill/>
                </a:ln>
                <a:solidFill>
                  <a:srgbClr val="002060"/>
                </a:solidFill>
                <a:effectLst/>
                <a:uLnTx/>
                <a:uFillTx/>
                <a:latin typeface="方正粗黑宋简体" pitchFamily="2" charset="-122"/>
                <a:ea typeface="方正粗黑宋简体" pitchFamily="2" charset="-122"/>
                <a:cs typeface="+mj-cs"/>
              </a:rPr>
            </a:b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3089567" y="1558145"/>
            <a:ext cx="6480477" cy="394211"/>
          </a:xfrm>
          <a:prstGeom prst="rect">
            <a:avLst/>
          </a:prstGeom>
        </p:spPr>
        <p:txBody>
          <a:bodyPr/>
          <a:lstStyle/>
          <a:p>
            <a:pPr algn="ctr">
              <a:defRPr/>
            </a:pPr>
            <a:endParaRPr lang="en-US" sz="2100" dirty="0" err="1">
              <a:solidFill>
                <a:schemeClr val="bg2">
                  <a:lumMod val="10000"/>
                </a:schemeClr>
              </a:solidFill>
              <a:latin typeface="+mn-ea"/>
              <a:cs typeface="+mn-ea"/>
              <a:sym typeface="+mn-lt"/>
            </a:endParaRPr>
          </a:p>
        </p:txBody>
      </p:sp>
      <p:sp>
        <p:nvSpPr>
          <p:cNvPr id="3" name="Text Placeholder 4"/>
          <p:cNvSpPr txBox="1"/>
          <p:nvPr/>
        </p:nvSpPr>
        <p:spPr>
          <a:xfrm>
            <a:off x="1459342" y="2169197"/>
            <a:ext cx="9694642" cy="3954613"/>
          </a:xfrm>
          <a:prstGeom prst="rect">
            <a:avLst/>
          </a:prstGeom>
        </p:spPr>
        <p:txBody>
          <a:bodyPr/>
          <a:lstStyle/>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a:p>
            <a:pPr marL="450850" indent="-450850" eaLnBrk="0" hangingPunct="0">
              <a:spcBef>
                <a:spcPts val="1575"/>
              </a:spcBef>
              <a:buFont typeface="Arial" panose="020B0604020202020204" pitchFamily="34" charset="0"/>
              <a:buChar char="•"/>
              <a:defRPr/>
            </a:pPr>
            <a:endParaRPr lang="en-US" sz="1445" dirty="0">
              <a:solidFill>
                <a:schemeClr val="bg1">
                  <a:lumMod val="50000"/>
                </a:schemeClr>
              </a:solidFill>
              <a:latin typeface="+mn-ea"/>
              <a:cs typeface="+mn-ea"/>
              <a:sym typeface="+mn-lt"/>
            </a:endParaRPr>
          </a:p>
        </p:txBody>
      </p:sp>
      <p:sp>
        <p:nvSpPr>
          <p:cNvPr id="4" name="Text Placeholder 2"/>
          <p:cNvSpPr txBox="1"/>
          <p:nvPr/>
        </p:nvSpPr>
        <p:spPr bwMode="auto">
          <a:xfrm>
            <a:off x="3983807" y="742775"/>
            <a:ext cx="4446096" cy="663923"/>
          </a:xfrm>
          <a:prstGeom prst="rect">
            <a:avLst/>
          </a:prstGeom>
          <a:noFill/>
          <a:ln w="9525">
            <a:noFill/>
            <a:miter lim="800000"/>
          </a:ln>
        </p:spPr>
        <p:txBody>
          <a:bodyPr vert="horz" wrap="square" lIns="0" tIns="53217" rIns="0" bIns="53217" numCol="1" anchor="t" anchorCtr="0" compatLnSpc="1"/>
          <a:lstStyle/>
          <a:p>
            <a:pPr algn="ctr" defTabSz="1201420" eaLnBrk="0" fontAlgn="base" hangingPunct="0">
              <a:spcAft>
                <a:spcPct val="0"/>
              </a:spcAft>
              <a:defRPr/>
            </a:pPr>
            <a:endParaRPr lang="en-US" sz="4600" dirty="0" err="1">
              <a:solidFill>
                <a:schemeClr val="bg2">
                  <a:lumMod val="10000"/>
                </a:schemeClr>
              </a:solidFill>
              <a:latin typeface="+mn-ea"/>
              <a:cs typeface="+mn-ea"/>
              <a:sym typeface="+mn-lt"/>
            </a:endParaRPr>
          </a:p>
        </p:txBody>
      </p:sp>
      <p:graphicFrame>
        <p:nvGraphicFramePr>
          <p:cNvPr id="6" name="Group 980"/>
          <p:cNvGraphicFramePr/>
          <p:nvPr>
            <p:custDataLst>
              <p:tags r:id="rId1"/>
            </p:custDataLst>
          </p:nvPr>
        </p:nvGraphicFramePr>
        <p:xfrm>
          <a:off x="581024" y="932022"/>
          <a:ext cx="10458450" cy="5760720"/>
        </p:xfrm>
        <a:graphic>
          <a:graphicData uri="http://schemas.openxmlformats.org/drawingml/2006/table">
            <a:tbl>
              <a:tblPr/>
              <a:tblGrid>
                <a:gridCol w="2206641">
                  <a:extLst>
                    <a:ext uri="{9D8B030D-6E8A-4147-A177-3AD203B41FA5}">
                      <a16:colId xmlns:a16="http://schemas.microsoft.com/office/drawing/2014/main" val="20000"/>
                    </a:ext>
                  </a:extLst>
                </a:gridCol>
                <a:gridCol w="1929527">
                  <a:extLst>
                    <a:ext uri="{9D8B030D-6E8A-4147-A177-3AD203B41FA5}">
                      <a16:colId xmlns:a16="http://schemas.microsoft.com/office/drawing/2014/main" val="20001"/>
                    </a:ext>
                  </a:extLst>
                </a:gridCol>
                <a:gridCol w="1864583">
                  <a:extLst>
                    <a:ext uri="{9D8B030D-6E8A-4147-A177-3AD203B41FA5}">
                      <a16:colId xmlns:a16="http://schemas.microsoft.com/office/drawing/2014/main" val="20002"/>
                    </a:ext>
                  </a:extLst>
                </a:gridCol>
                <a:gridCol w="2109140">
                  <a:extLst>
                    <a:ext uri="{9D8B030D-6E8A-4147-A177-3AD203B41FA5}">
                      <a16:colId xmlns:a16="http://schemas.microsoft.com/office/drawing/2014/main" val="20004"/>
                    </a:ext>
                  </a:extLst>
                </a:gridCol>
                <a:gridCol w="2348559">
                  <a:extLst>
                    <a:ext uri="{9D8B030D-6E8A-4147-A177-3AD203B41FA5}">
                      <a16:colId xmlns:a16="http://schemas.microsoft.com/office/drawing/2014/main" val="20006"/>
                    </a:ext>
                  </a:extLst>
                </a:gridCol>
              </a:tblGrid>
              <a:tr h="62055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rgbClr val="FF0000"/>
                          </a:solidFill>
                          <a:effectLst/>
                          <a:latin typeface="仿宋" pitchFamily="49" charset="-122"/>
                          <a:ea typeface="仿宋" pitchFamily="49" charset="-122"/>
                        </a:rPr>
                        <a:t>人体篇</a:t>
                      </a:r>
                      <a:endParaRPr kumimoji="0" lang="zh-CN" altLang="zh-CN" sz="1800" b="1" i="0" u="none" strike="noStrike" cap="none" normalizeH="0" baseline="0" dirty="0">
                        <a:ln>
                          <a:noFill/>
                        </a:ln>
                        <a:solidFill>
                          <a:srgbClr val="FF0000"/>
                        </a:solidFill>
                        <a:effectLst/>
                        <a:latin typeface="仿宋" pitchFamily="49" charset="-122"/>
                        <a:ea typeface="仿宋" pitchFamily="49"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rgbClr val="FF0000"/>
                          </a:solidFill>
                          <a:effectLst/>
                          <a:latin typeface="仿宋" pitchFamily="49" charset="-122"/>
                          <a:ea typeface="仿宋" pitchFamily="49" charset="-122"/>
                        </a:rPr>
                        <a:t>教室篇</a:t>
                      </a:r>
                      <a:endParaRPr kumimoji="0" lang="zh-CN" altLang="zh-CN" sz="1800" b="1" i="0" u="none" strike="noStrike" cap="none" normalizeH="0" baseline="0" dirty="0">
                        <a:ln>
                          <a:noFill/>
                        </a:ln>
                        <a:solidFill>
                          <a:srgbClr val="FF0000"/>
                        </a:solidFill>
                        <a:effectLst/>
                        <a:latin typeface="仿宋" pitchFamily="49" charset="-122"/>
                        <a:ea typeface="仿宋" pitchFamily="49"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rgbClr val="FF0000"/>
                          </a:solidFill>
                          <a:effectLst/>
                          <a:latin typeface="仿宋" pitchFamily="49" charset="-122"/>
                          <a:ea typeface="仿宋" pitchFamily="49" charset="-122"/>
                          <a:cs typeface="Times New Roman" panose="02020603050405020304" charset="0"/>
                        </a:rPr>
                        <a:t>生活篇</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endParaRPr kumimoji="0" lang="en-US" altLang="zh-CN" sz="1800" b="1" i="0" u="none" strike="noStrike" cap="none" normalizeH="0" baseline="0" dirty="0">
                        <a:ln>
                          <a:noFill/>
                        </a:ln>
                        <a:solidFill>
                          <a:srgbClr val="FF0000"/>
                        </a:solidFill>
                        <a:effectLst/>
                        <a:latin typeface="仿宋" pitchFamily="49" charset="-122"/>
                        <a:ea typeface="仿宋" pitchFamily="49" charset="-122"/>
                      </a:endParaRPr>
                    </a:p>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cap="none" normalizeH="0" baseline="0" dirty="0">
                          <a:ln>
                            <a:noFill/>
                          </a:ln>
                          <a:solidFill>
                            <a:srgbClr val="FF0000"/>
                          </a:solidFill>
                          <a:effectLst/>
                          <a:latin typeface="仿宋" pitchFamily="49" charset="-122"/>
                          <a:ea typeface="仿宋" pitchFamily="49" charset="-122"/>
                        </a:rPr>
                        <a:t>体育运动篇</a:t>
                      </a:r>
                      <a:endParaRPr kumimoji="0" lang="zh-CN" altLang="zh-CN" sz="1800" b="1" i="0" u="none" strike="noStrike" cap="none" normalizeH="0" baseline="0" dirty="0">
                        <a:ln>
                          <a:noFill/>
                        </a:ln>
                        <a:solidFill>
                          <a:srgbClr val="FF0000"/>
                        </a:solidFill>
                        <a:effectLst/>
                        <a:latin typeface="仿宋" pitchFamily="49" charset="-122"/>
                        <a:ea typeface="仿宋" pitchFamily="49" charset="-122"/>
                      </a:endParaRPr>
                    </a:p>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dirty="0">
                        <a:ln>
                          <a:noFill/>
                        </a:ln>
                        <a:solidFill>
                          <a:srgbClr val="FF0000"/>
                        </a:solidFill>
                        <a:effectLst/>
                        <a:latin typeface="仿宋" pitchFamily="49" charset="-122"/>
                        <a:ea typeface="仿宋" pitchFamily="49" charset="-122"/>
                        <a:cs typeface="Times New Roman" panose="0202060305040502030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rgbClr val="FF0000"/>
                          </a:solidFill>
                          <a:effectLst/>
                          <a:latin typeface="仿宋" pitchFamily="49" charset="-122"/>
                          <a:ea typeface="仿宋" pitchFamily="49" charset="-122"/>
                          <a:cs typeface="Times New Roman" panose="02020603050405020304" charset="0"/>
                          <a:sym typeface="+mn-ea"/>
                        </a:rPr>
                        <a:t>其他篇</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sym typeface="+mn-ea"/>
                        </a:rPr>
                        <a:t>中学生质量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sym typeface="+mn-ea"/>
                        </a:rPr>
                        <a:t>50kg</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sym typeface="+mn-ea"/>
                        </a:rPr>
                        <a:t>（</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sym typeface="+mn-ea"/>
                        </a:rPr>
                        <a:t>500N</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sym typeface="+mn-ea"/>
                        </a:rPr>
                        <a:t>）</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新铅笔长度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20cm</a:t>
                      </a:r>
                      <a:endPar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一个鸡蛋重力</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0.5N</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50g</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乒乓球直径</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4cm</a:t>
                      </a:r>
                      <a:endPar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正常脉搏一分钟跳动约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60</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次</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中学生身高</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1.7m</a:t>
                      </a:r>
                      <a:endPar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教室高度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3m</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纯净水桶容积</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20L</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百米运动员速度约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10m/s</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大象质量</a:t>
                      </a:r>
                      <a:r>
                        <a:rPr lang="en-US" altLang="zh-CN" sz="1800" b="0" dirty="0">
                          <a:solidFill>
                            <a:schemeClr val="tx1"/>
                          </a:solidFill>
                          <a:latin typeface="仿宋" pitchFamily="49" charset="-122"/>
                          <a:ea typeface="仿宋" pitchFamily="49" charset="-122"/>
                          <a:cs typeface="宋体" panose="02010600030101010101" pitchFamily="2" charset="-122"/>
                          <a:sym typeface="+mn-ea"/>
                        </a:rPr>
                        <a:t>2-6t</a:t>
                      </a:r>
                      <a:endParaRPr lang="en-US" sz="1800" b="0" dirty="0">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43898">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学生步距</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50cm</a:t>
                      </a:r>
                      <a:endPar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纸厚</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0.1mm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毛巾质量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100g</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步行速度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1m/s</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国歌时长</a:t>
                      </a:r>
                      <a:r>
                        <a:rPr lang="en-US" altLang="zh-CN" sz="1800" b="0" dirty="0">
                          <a:solidFill>
                            <a:schemeClr val="tx1"/>
                          </a:solidFill>
                          <a:latin typeface="仿宋" pitchFamily="49" charset="-122"/>
                          <a:ea typeface="仿宋" pitchFamily="49" charset="-122"/>
                          <a:cs typeface="宋体" panose="02010600030101010101" pitchFamily="2" charset="-122"/>
                          <a:sym typeface="+mn-ea"/>
                        </a:rPr>
                        <a:t>46s</a:t>
                      </a:r>
                      <a:endParaRPr lang="en-US" sz="1800" b="0" dirty="0">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中学生站立对地面压强</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10</a:t>
                      </a:r>
                      <a:r>
                        <a:rPr kumimoji="0" lang="en-US" altLang="zh-CN" sz="1800" b="0" i="0" u="none" strike="noStrike" cap="none" normalizeH="0" baseline="30000" dirty="0">
                          <a:ln>
                            <a:noFill/>
                          </a:ln>
                          <a:solidFill>
                            <a:schemeClr val="tx1"/>
                          </a:solidFill>
                          <a:effectLst/>
                          <a:latin typeface="仿宋" pitchFamily="49" charset="-122"/>
                          <a:ea typeface="仿宋" pitchFamily="49" charset="-122"/>
                          <a:cs typeface="Times New Roman" panose="02020603050405020304" charset="0"/>
                        </a:rPr>
                        <a:t>4</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Pa</a:t>
                      </a:r>
                      <a:endPar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课桌高度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0.8m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苹果的质量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150g</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自行车速度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5m/s</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一枚邮票质量</a:t>
                      </a:r>
                      <a:r>
                        <a:rPr lang="en-US" altLang="zh-CN" sz="1800" b="0" dirty="0">
                          <a:solidFill>
                            <a:schemeClr val="tx1"/>
                          </a:solidFill>
                          <a:latin typeface="仿宋" pitchFamily="49" charset="-122"/>
                          <a:ea typeface="仿宋" pitchFamily="49" charset="-122"/>
                          <a:cs typeface="宋体" panose="02010600030101010101" pitchFamily="2" charset="-122"/>
                          <a:sym typeface="+mn-ea"/>
                        </a:rPr>
                        <a:t>50mg</a:t>
                      </a:r>
                      <a:endParaRPr lang="en-US" sz="1800" b="0" dirty="0">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Times New Roman" panose="02020603050405020304" charset="0"/>
                        </a:rPr>
                        <a:t>人体密度</a:t>
                      </a:r>
                      <a:r>
                        <a:rPr lang="en-US" altLang="zh-CN" sz="1800" b="0" i="0" dirty="0">
                          <a:solidFill>
                            <a:schemeClr val="tx1"/>
                          </a:solidFill>
                          <a:latin typeface="仿宋" pitchFamily="49" charset="-122"/>
                          <a:ea typeface="仿宋" pitchFamily="49" charset="-122"/>
                        </a:rPr>
                        <a:t>1</a:t>
                      </a:r>
                      <a:r>
                        <a:rPr lang="en-US" sz="1800" b="0" i="0" dirty="0">
                          <a:solidFill>
                            <a:schemeClr val="tx1"/>
                          </a:solidFill>
                          <a:latin typeface="仿宋" pitchFamily="49" charset="-122"/>
                          <a:ea typeface="仿宋" pitchFamily="49" charset="-122"/>
                        </a:rPr>
                        <a:t>ⅹ10</a:t>
                      </a:r>
                      <a:r>
                        <a:rPr lang="en-US" sz="1800" b="0" i="0" baseline="30000" dirty="0">
                          <a:solidFill>
                            <a:schemeClr val="tx1"/>
                          </a:solidFill>
                          <a:latin typeface="仿宋" pitchFamily="49" charset="-122"/>
                          <a:ea typeface="仿宋" pitchFamily="49" charset="-122"/>
                        </a:rPr>
                        <a:t>3</a:t>
                      </a:r>
                      <a:r>
                        <a:rPr lang="en-US" altLang="zh-CN" sz="1800" b="0" i="0" dirty="0">
                          <a:solidFill>
                            <a:schemeClr val="tx1"/>
                          </a:solidFill>
                          <a:latin typeface="仿宋" pitchFamily="49" charset="-122"/>
                          <a:ea typeface="仿宋" pitchFamily="49" charset="-122"/>
                        </a:rPr>
                        <a:t>kg/m</a:t>
                      </a:r>
                      <a:r>
                        <a:rPr lang="en-US" sz="1800" b="0" i="0" baseline="30000" dirty="0">
                          <a:solidFill>
                            <a:schemeClr val="tx1"/>
                          </a:solidFill>
                          <a:latin typeface="仿宋" pitchFamily="49" charset="-122"/>
                          <a:ea typeface="仿宋" pitchFamily="49" charset="-122"/>
                        </a:rPr>
                        <a:t>3</a:t>
                      </a:r>
                      <a:endParaRPr lang="en-US" altLang="zh-CN" sz="1800" b="0" i="0" dirty="0">
                        <a:solidFill>
                          <a:schemeClr val="tx1"/>
                        </a:solidFill>
                        <a:latin typeface="仿宋" pitchFamily="49" charset="-122"/>
                        <a:ea typeface="仿宋" pitchFamily="49"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讲桌高度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洗澡水温</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40</a:t>
                      </a: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篮球架高度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3m</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一元硬币直径</a:t>
                      </a:r>
                      <a:r>
                        <a:rPr lang="en-US" altLang="zh-CN" sz="1800" b="0" dirty="0">
                          <a:solidFill>
                            <a:schemeClr val="tx1"/>
                          </a:solidFill>
                          <a:latin typeface="仿宋" pitchFamily="49" charset="-122"/>
                          <a:ea typeface="仿宋" pitchFamily="49" charset="-122"/>
                          <a:cs typeface="宋体" panose="02010600030101010101" pitchFamily="2" charset="-122"/>
                          <a:sym typeface="+mn-ea"/>
                        </a:rPr>
                        <a:t>2.5cm</a:t>
                      </a:r>
                      <a:endParaRPr lang="en-US" sz="1800" b="0" dirty="0">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手掌宽度</a:t>
                      </a:r>
                      <a:r>
                        <a:rPr kumimoji="0" lang="en-US" altLang="zh-CN"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10cm</a:t>
                      </a:r>
                      <a:endPar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物理课本质量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400g</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矿泉水容积</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500mL</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乒乓球台面积</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4m</a:t>
                      </a:r>
                      <a:r>
                        <a:rPr kumimoji="0" lang="en-US" altLang="zh-CN" sz="1800" b="0" i="0" u="none" strike="noStrike"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rPr>
                        <a:t>2</a:t>
                      </a:r>
                      <a:endParaRPr kumimoji="0" lang="en-US" altLang="en-US" sz="1800" b="0" i="0" u="none" strike="noStrike"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头发丝粗细几十微米</a:t>
                      </a:r>
                      <a:endParaRPr lang="en-US" sz="1800" b="0" dirty="0" err="1">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双脚的面积</a:t>
                      </a:r>
                      <a:r>
                        <a:rPr kumimoji="0" lang="en-US" altLang="zh-CN"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400</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cm</a:t>
                      </a:r>
                      <a:r>
                        <a:rPr kumimoji="0" lang="en-US" altLang="zh-CN" sz="1800" b="0" i="0" u="none" strike="noStrike"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rPr>
                        <a:t>2</a:t>
                      </a:r>
                      <a:endPar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物理课本面积</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400cm</a:t>
                      </a:r>
                      <a:r>
                        <a:rPr kumimoji="0" lang="en-US" altLang="zh-CN" sz="1800" b="0" i="0" u="none" strike="noStrike"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rPr>
                        <a:t>2</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一元硬币的质量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6g</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高铁速度约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300km/h</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室温</a:t>
                      </a:r>
                      <a:r>
                        <a:rPr lang="en-US" altLang="zh-CN" sz="1800" b="0" dirty="0">
                          <a:solidFill>
                            <a:schemeClr val="tx1"/>
                          </a:solidFill>
                          <a:latin typeface="仿宋" pitchFamily="49" charset="-122"/>
                          <a:ea typeface="仿宋" pitchFamily="49" charset="-122"/>
                          <a:cs typeface="宋体" panose="02010600030101010101" pitchFamily="2" charset="-122"/>
                          <a:sym typeface="+mn-ea"/>
                        </a:rPr>
                        <a:t>20-25</a:t>
                      </a:r>
                      <a:r>
                        <a:rPr lang="zh-CN" altLang="en-US" sz="1800" b="0" dirty="0">
                          <a:solidFill>
                            <a:schemeClr val="tx1"/>
                          </a:solidFill>
                          <a:latin typeface="仿宋" pitchFamily="49" charset="-122"/>
                          <a:ea typeface="仿宋" pitchFamily="49" charset="-122"/>
                          <a:cs typeface="宋体" panose="02010600030101010101" pitchFamily="2" charset="-122"/>
                          <a:sym typeface="+mn-ea"/>
                        </a:rPr>
                        <a:t>℃</a:t>
                      </a:r>
                      <a:endParaRPr lang="en-US" sz="1800" b="0" dirty="0" err="1">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601821">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人体正常体温</a:t>
                      </a:r>
                      <a:r>
                        <a:rPr kumimoji="0" lang="en-US" altLang="zh-CN"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37</a:t>
                      </a:r>
                      <a:r>
                        <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中学生体积</a:t>
                      </a:r>
                      <a:r>
                        <a:rPr kumimoji="0" lang="en-US" altLang="zh-CN" sz="1800" b="0" i="0" u="none" strike="noStrike" kern="1200"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50dm</a:t>
                      </a:r>
                      <a:r>
                        <a:rPr kumimoji="0" lang="en-US" altLang="zh-CN" sz="1800" b="0" i="0" u="none" strike="noStrike" kern="1200"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rPr>
                        <a:t>3</a:t>
                      </a:r>
                      <a:endParaRPr kumimoji="0" lang="zh-CN" altLang="en-US" sz="1800" b="0" i="0" u="none" strike="noStrike" kern="1200" cap="none" normalizeH="0" baseline="30000" dirty="0">
                        <a:ln>
                          <a:noFill/>
                        </a:ln>
                        <a:solidFill>
                          <a:schemeClr val="tx1"/>
                        </a:solidFill>
                        <a:effectLst/>
                        <a:latin typeface="仿宋" pitchFamily="49" charset="-122"/>
                        <a:ea typeface="仿宋" pitchFamily="49" charset="-122"/>
                        <a:cs typeface="宋体" panose="02010600030101010101" pitchFamily="2" charset="-122"/>
                        <a:sym typeface="+mn-ea"/>
                      </a:endParaRPr>
                    </a:p>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一只鸡的质量</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2kg</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飞机速度约</a:t>
                      </a:r>
                      <a:r>
                        <a:rPr kumimoji="0" lang="en-US" altLang="zh-CN"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rPr>
                        <a:t>500km/h</a:t>
                      </a:r>
                      <a:endParaRPr kumimoji="0" lang="en-US" altLang="en-US" sz="1800" b="0" i="0" u="none" strike="noStrike" cap="none" normalizeH="0" baseline="0" dirty="0">
                        <a:ln>
                          <a:noFill/>
                        </a:ln>
                        <a:solidFill>
                          <a:schemeClr val="tx1"/>
                        </a:solidFill>
                        <a:effectLst/>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lang="zh-CN" altLang="en-US" sz="1800" b="0" dirty="0">
                          <a:solidFill>
                            <a:schemeClr val="tx1"/>
                          </a:solidFill>
                          <a:latin typeface="仿宋" pitchFamily="49" charset="-122"/>
                          <a:ea typeface="仿宋" pitchFamily="49" charset="-122"/>
                          <a:cs typeface="宋体" panose="02010600030101010101" pitchFamily="2" charset="-122"/>
                          <a:sym typeface="+mn-ea"/>
                        </a:rPr>
                        <a:t>蛟龙探测器深度</a:t>
                      </a:r>
                      <a:r>
                        <a:rPr lang="en-US" altLang="zh-CN" sz="1800" b="0" dirty="0">
                          <a:solidFill>
                            <a:schemeClr val="tx1"/>
                          </a:solidFill>
                          <a:latin typeface="仿宋" pitchFamily="49" charset="-122"/>
                          <a:ea typeface="仿宋" pitchFamily="49" charset="-122"/>
                          <a:cs typeface="宋体" panose="02010600030101010101" pitchFamily="2" charset="-122"/>
                          <a:sym typeface="+mn-ea"/>
                        </a:rPr>
                        <a:t>1.1</a:t>
                      </a:r>
                      <a:r>
                        <a:rPr lang="en-US" sz="1800" b="0" i="0" dirty="0">
                          <a:solidFill>
                            <a:schemeClr val="tx1"/>
                          </a:solidFill>
                          <a:latin typeface="仿宋" pitchFamily="49" charset="-122"/>
                          <a:ea typeface="仿宋" pitchFamily="49" charset="-122"/>
                        </a:rPr>
                        <a:t>ⅹ10</a:t>
                      </a:r>
                      <a:r>
                        <a:rPr lang="en-US" sz="1800" b="0" i="0" baseline="30000" dirty="0">
                          <a:solidFill>
                            <a:schemeClr val="tx1"/>
                          </a:solidFill>
                          <a:latin typeface="仿宋" pitchFamily="49" charset="-122"/>
                          <a:ea typeface="仿宋" pitchFamily="49" charset="-122"/>
                        </a:rPr>
                        <a:t>4</a:t>
                      </a:r>
                      <a:r>
                        <a:rPr lang="en-US" altLang="zh-CN" sz="1800" b="0" i="0" baseline="0" dirty="0">
                          <a:solidFill>
                            <a:schemeClr val="tx1"/>
                          </a:solidFill>
                          <a:latin typeface="仿宋" pitchFamily="49" charset="-122"/>
                          <a:ea typeface="仿宋" pitchFamily="49" charset="-122"/>
                        </a:rPr>
                        <a:t>m</a:t>
                      </a:r>
                      <a:endParaRPr lang="en-US" sz="1800" b="0" baseline="0" dirty="0">
                        <a:solidFill>
                          <a:schemeClr val="tx1"/>
                        </a:solidFill>
                        <a:latin typeface="仿宋" pitchFamily="49" charset="-122"/>
                        <a:ea typeface="仿宋" pitchFamily="49" charset="-122"/>
                        <a:cs typeface="宋体" panose="02010600030101010101" pitchFamily="2" charset="-122"/>
                        <a:sym typeface="+mn-ea"/>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sp>
        <p:nvSpPr>
          <p:cNvPr id="7" name="圆角矩形 6"/>
          <p:cNvSpPr/>
          <p:nvPr/>
        </p:nvSpPr>
        <p:spPr>
          <a:xfrm>
            <a:off x="361950" y="152400"/>
            <a:ext cx="5429250" cy="714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rPr>
              <a:t>生活中常见物理量汇总（估测类）</a:t>
            </a:r>
          </a:p>
        </p:txBody>
      </p:sp>
    </p:spTree>
  </p:cSld>
  <p:clrMapOvr>
    <a:masterClrMapping/>
  </p:clrMapOvr>
  <mc:AlternateContent xmlns:mc="http://schemas.openxmlformats.org/markup-compatibility/2006">
    <mc:Choice xmlns:p14="http://schemas.microsoft.com/office/powerpoint/2010/main" Requires="p14">
      <p:transition spd="slow" p14:dur="1500" advClick="0" advTm="2000">
        <p:wipe/>
      </p:transition>
    </mc:Choice>
    <mc:Fallback>
      <p:transition spd="slow" advClick="0" advTm="2000">
        <p:wip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imgsa.baidu.com/timg?image&amp;quality=80&amp;size=b9999_10000&amp;sec=1583242578545&amp;di=1c6c00d948717f0457a4c0aad01a57e7&amp;imgtype=0&amp;src=http%3A%2F%2Fp1.wowodx.com%2Fwowo_article_img%2Fv2%2F5913dc6dfe2e490001c44fe6%2Fc5a098110d7243dc8b3b0cffd4e6cf3d%2Fjpeg%2Fc39937fa-ba78-49fb-a09b-4b769b5dfd4c.jpeg"/>
          <p:cNvPicPr>
            <a:picLocks noChangeAspect="1" noChangeArrowheads="1"/>
          </p:cNvPicPr>
          <p:nvPr/>
        </p:nvPicPr>
        <p:blipFill>
          <a:blip r:embed="rId2"/>
          <a:srcRect/>
          <a:stretch>
            <a:fillRect/>
          </a:stretch>
        </p:blipFill>
        <p:spPr bwMode="auto">
          <a:xfrm>
            <a:off x="0" y="0"/>
            <a:ext cx="12192000" cy="6848476"/>
          </a:xfrm>
          <a:prstGeom prst="rect">
            <a:avLst/>
          </a:prstGeom>
          <a:noFill/>
        </p:spPr>
      </p:pic>
      <p:sp>
        <p:nvSpPr>
          <p:cNvPr id="3" name="TextBox 2"/>
          <p:cNvSpPr txBox="1"/>
          <p:nvPr/>
        </p:nvSpPr>
        <p:spPr>
          <a:xfrm>
            <a:off x="2533650" y="704850"/>
            <a:ext cx="6532558" cy="2123658"/>
          </a:xfrm>
          <a:prstGeom prst="rect">
            <a:avLst/>
          </a:prstGeom>
          <a:noFill/>
        </p:spPr>
        <p:txBody>
          <a:bodyPr wrap="none" rtlCol="0">
            <a:spAutoFit/>
          </a:bodyPr>
          <a:lstStyle/>
          <a:p>
            <a:r>
              <a:rPr lang="zh-CN" altLang="en-US" sz="6600" dirty="0">
                <a:solidFill>
                  <a:schemeClr val="accent3">
                    <a:lumMod val="60000"/>
                    <a:lumOff val="40000"/>
                  </a:schemeClr>
                </a:solidFill>
                <a:latin typeface="仿宋" pitchFamily="49" charset="-122"/>
                <a:ea typeface="仿宋" pitchFamily="49" charset="-122"/>
              </a:rPr>
              <a:t>星光不问赶路人 </a:t>
            </a:r>
            <a:endParaRPr lang="en-US" altLang="zh-CN" sz="6600" dirty="0">
              <a:solidFill>
                <a:schemeClr val="accent3">
                  <a:lumMod val="60000"/>
                  <a:lumOff val="40000"/>
                </a:schemeClr>
              </a:solidFill>
              <a:latin typeface="仿宋" pitchFamily="49" charset="-122"/>
              <a:ea typeface="仿宋" pitchFamily="49" charset="-122"/>
            </a:endParaRPr>
          </a:p>
          <a:p>
            <a:r>
              <a:rPr lang="zh-CN" altLang="en-US" sz="6600" dirty="0">
                <a:solidFill>
                  <a:schemeClr val="accent3">
                    <a:lumMod val="60000"/>
                    <a:lumOff val="40000"/>
                  </a:schemeClr>
                </a:solidFill>
                <a:latin typeface="仿宋" pitchFamily="49" charset="-122"/>
                <a:ea typeface="仿宋" pitchFamily="49" charset="-122"/>
              </a:rPr>
              <a:t>时光不负有心人</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OC_GUID" val="{ff9e0a02-4ff8-4a51-b637-2a743dc6b237}"/>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f2873c5e-e495-4bb7-beee-a917df859995}"/>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f2873c5e-e495-4bb7-beee-a917df859995}"/>
</p:tagLst>
</file>

<file path=ppt/theme/theme1.xml><?xml version="1.0" encoding="utf-8"?>
<a:theme xmlns:a="http://schemas.openxmlformats.org/drawingml/2006/main" name="千图网海量PPT模板www.58pic.com​​">
  <a:themeElements>
    <a:clrScheme name="自定义 2393">
      <a:dk1>
        <a:sysClr val="windowText" lastClr="000000"/>
      </a:dk1>
      <a:lt1>
        <a:sysClr val="window" lastClr="FFFFFF"/>
      </a:lt1>
      <a:dk2>
        <a:srgbClr val="44546A"/>
      </a:dk2>
      <a:lt2>
        <a:srgbClr val="E7E6E6"/>
      </a:lt2>
      <a:accent1>
        <a:srgbClr val="EDBE49"/>
      </a:accent1>
      <a:accent2>
        <a:srgbClr val="C12525"/>
      </a:accent2>
      <a:accent3>
        <a:srgbClr val="EDBE49"/>
      </a:accent3>
      <a:accent4>
        <a:srgbClr val="C12525"/>
      </a:accent4>
      <a:accent5>
        <a:srgbClr val="EDBE49"/>
      </a:accent5>
      <a:accent6>
        <a:srgbClr val="C12525"/>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3294</TotalTime>
  <Words>3824</Words>
  <Application>Microsoft Office PowerPoint</Application>
  <PresentationFormat>宽屏</PresentationFormat>
  <Paragraphs>607</Paragraphs>
  <Slides>30</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30</vt:i4>
      </vt:variant>
    </vt:vector>
  </HeadingPairs>
  <TitlesOfParts>
    <vt:vector size="43" baseType="lpstr">
      <vt:lpstr>KaiTi</vt:lpstr>
      <vt:lpstr>等线</vt:lpstr>
      <vt:lpstr>等线 Light</vt:lpstr>
      <vt:lpstr>方正粗黑宋简体</vt:lpstr>
      <vt:lpstr>仿宋</vt:lpstr>
      <vt:lpstr>宋体</vt:lpstr>
      <vt:lpstr>微软雅黑</vt:lpstr>
      <vt:lpstr>新宋体</vt:lpstr>
      <vt:lpstr>Arial</vt:lpstr>
      <vt:lpstr>Bell MT</vt:lpstr>
      <vt:lpstr>Calibri</vt:lpstr>
      <vt:lpstr>Times New Roman</vt:lpstr>
      <vt:lpstr>千图网海量PPT模板www.58pic.com​​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河西教育03</cp:lastModifiedBy>
  <cp:revision>343</cp:revision>
  <dcterms:created xsi:type="dcterms:W3CDTF">2018-04-10T08:10:00Z</dcterms:created>
  <dcterms:modified xsi:type="dcterms:W3CDTF">2020-03-05T08:25:03Z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